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9"/>
  </p:notesMasterIdLst>
  <p:sldIdLst>
    <p:sldId id="334" r:id="rId3"/>
    <p:sldId id="260" r:id="rId4"/>
    <p:sldId id="312" r:id="rId5"/>
    <p:sldId id="293" r:id="rId6"/>
    <p:sldId id="297" r:id="rId7"/>
    <p:sldId id="310" r:id="rId8"/>
  </p:sldIdLst>
  <p:sldSz cx="12192000" cy="6858000"/>
  <p:notesSz cx="6858000" cy="9144000"/>
  <p:custDataLst>
    <p:tags r:id="rId1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4062"/>
    <a:srgbClr val="537285"/>
    <a:srgbClr val="FEFEFE"/>
    <a:srgbClr val="FFFFFF"/>
    <a:srgbClr val="F6F6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62" autoAdjust="0"/>
    <p:restoredTop sz="94660"/>
  </p:normalViewPr>
  <p:slideViewPr>
    <p:cSldViewPr snapToGrid="0">
      <p:cViewPr varScale="1">
        <p:scale>
          <a:sx n="91" d="100"/>
          <a:sy n="91" d="100"/>
        </p:scale>
        <p:origin x="114" y="13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tags" Target="tags/tag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F5CAC1-9625-4378-942F-06327CAF8CD8}" type="datetimeFigureOut">
              <a:rPr lang="zh-CN" altLang="en-US" smtClean="0"/>
              <a:pPr/>
              <a:t>2021/11/15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9532B1-D51B-4065-979B-CDD6B40756D2}" type="slidenum">
              <a:rPr lang="zh-CN" altLang="en-US" smtClean="0"/>
              <a:pPr/>
              <a:t>‹#›</a:t>
            </a:fld>
            <a:endParaRPr lang="zh-CN" altLang="en-US"/>
          </a:p>
        </p:txBody>
      </p:sp>
    </p:spTree>
    <p:extLst>
      <p:ext uri="{BB962C8B-B14F-4D97-AF65-F5344CB8AC3E}">
        <p14:creationId xmlns:p14="http://schemas.microsoft.com/office/powerpoint/2010/main" val="1284229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149532B1-D51B-4065-979B-CDD6B40756D2}" type="slidenum">
              <a:rPr lang="zh-CN" altLang="en-US" smtClean="0"/>
              <a:pPr/>
              <a:t>1</a:t>
            </a:fld>
            <a:endParaRPr lang="zh-CN" altLang="en-US"/>
          </a:p>
        </p:txBody>
      </p:sp>
    </p:spTree>
    <p:extLst>
      <p:ext uri="{BB962C8B-B14F-4D97-AF65-F5344CB8AC3E}">
        <p14:creationId xmlns:p14="http://schemas.microsoft.com/office/powerpoint/2010/main" val="1224035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149532B1-D51B-4065-979B-CDD6B40756D2}" type="slidenum">
              <a:rPr lang="zh-CN" altLang="en-US" smtClean="0"/>
              <a:pPr/>
              <a:t>2</a:t>
            </a:fld>
            <a:endParaRPr lang="zh-CN" altLang="en-US"/>
          </a:p>
        </p:txBody>
      </p:sp>
    </p:spTree>
    <p:extLst>
      <p:ext uri="{BB962C8B-B14F-4D97-AF65-F5344CB8AC3E}">
        <p14:creationId xmlns:p14="http://schemas.microsoft.com/office/powerpoint/2010/main" val="542035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149532B1-D51B-4065-979B-CDD6B40756D2}" type="slidenum">
              <a:rPr lang="zh-CN" altLang="en-US" smtClean="0"/>
              <a:pPr/>
              <a:t>3</a:t>
            </a:fld>
            <a:endParaRPr lang="zh-CN" altLang="en-US"/>
          </a:p>
        </p:txBody>
      </p:sp>
    </p:spTree>
    <p:extLst>
      <p:ext uri="{BB962C8B-B14F-4D97-AF65-F5344CB8AC3E}">
        <p14:creationId xmlns:p14="http://schemas.microsoft.com/office/powerpoint/2010/main" val="4092860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149532B1-D51B-4065-979B-CDD6B40756D2}" type="slidenum">
              <a:rPr lang="zh-CN" altLang="en-US" smtClean="0"/>
              <a:pPr/>
              <a:t>4</a:t>
            </a:fld>
            <a:endParaRPr lang="zh-CN" altLang="en-US"/>
          </a:p>
        </p:txBody>
      </p:sp>
    </p:spTree>
    <p:extLst>
      <p:ext uri="{BB962C8B-B14F-4D97-AF65-F5344CB8AC3E}">
        <p14:creationId xmlns:p14="http://schemas.microsoft.com/office/powerpoint/2010/main" val="6695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149532B1-D51B-4065-979B-CDD6B40756D2}" type="slidenum">
              <a:rPr lang="zh-CN" altLang="en-US" smtClean="0"/>
              <a:pPr/>
              <a:t>5</a:t>
            </a:fld>
            <a:endParaRPr lang="zh-CN" altLang="en-US"/>
          </a:p>
        </p:txBody>
      </p:sp>
    </p:spTree>
    <p:extLst>
      <p:ext uri="{BB962C8B-B14F-4D97-AF65-F5344CB8AC3E}">
        <p14:creationId xmlns:p14="http://schemas.microsoft.com/office/powerpoint/2010/main" val="29325815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149532B1-D51B-4065-979B-CDD6B40756D2}" type="slidenum">
              <a:rPr lang="zh-CN" altLang="en-US" smtClean="0"/>
              <a:pPr/>
              <a:t>6</a:t>
            </a:fld>
            <a:endParaRPr lang="zh-CN" altLang="en-US"/>
          </a:p>
        </p:txBody>
      </p:sp>
    </p:spTree>
    <p:extLst>
      <p:ext uri="{BB962C8B-B14F-4D97-AF65-F5344CB8AC3E}">
        <p14:creationId xmlns:p14="http://schemas.microsoft.com/office/powerpoint/2010/main" val="1382954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C03495CA-CB87-42F5-AD11-A63647B25AC0}" type="datetimeFigureOut">
              <a:rPr lang="zh-CN" altLang="en-US" smtClean="0"/>
              <a:pPr/>
              <a:t>2021/11/15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3333C9F-EFB6-4360-A5D6-81DD839FD7B7}" type="slidenum">
              <a:rPr lang="zh-CN" altLang="en-US" smtClean="0"/>
              <a:pPr/>
              <a:t>‹#›</a:t>
            </a:fld>
            <a:endParaRPr lang="zh-CN" altLang="en-US"/>
          </a:p>
        </p:txBody>
      </p:sp>
    </p:spTree>
    <p:extLst>
      <p:ext uri="{BB962C8B-B14F-4D97-AF65-F5344CB8AC3E}">
        <p14:creationId xmlns:p14="http://schemas.microsoft.com/office/powerpoint/2010/main" val="3954140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03495CA-CB87-42F5-AD11-A63647B25AC0}" type="datetimeFigureOut">
              <a:rPr lang="zh-CN" altLang="en-US" smtClean="0"/>
              <a:pPr/>
              <a:t>2021/11/15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3333C9F-EFB6-4360-A5D6-81DD839FD7B7}" type="slidenum">
              <a:rPr lang="zh-CN" altLang="en-US" smtClean="0"/>
              <a:pPr/>
              <a:t>‹#›</a:t>
            </a:fld>
            <a:endParaRPr lang="zh-CN" altLang="en-US"/>
          </a:p>
        </p:txBody>
      </p:sp>
    </p:spTree>
    <p:extLst>
      <p:ext uri="{BB962C8B-B14F-4D97-AF65-F5344CB8AC3E}">
        <p14:creationId xmlns:p14="http://schemas.microsoft.com/office/powerpoint/2010/main" val="15526689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03495CA-CB87-42F5-AD11-A63647B25AC0}" type="datetimeFigureOut">
              <a:rPr lang="zh-CN" altLang="en-US" smtClean="0"/>
              <a:pPr/>
              <a:t>2021/11/15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3333C9F-EFB6-4360-A5D6-81DD839FD7B7}" type="slidenum">
              <a:rPr lang="zh-CN" altLang="en-US" smtClean="0"/>
              <a:pPr/>
              <a:t>‹#›</a:t>
            </a:fld>
            <a:endParaRPr lang="zh-CN" altLang="en-US"/>
          </a:p>
        </p:txBody>
      </p:sp>
    </p:spTree>
    <p:extLst>
      <p:ext uri="{BB962C8B-B14F-4D97-AF65-F5344CB8AC3E}">
        <p14:creationId xmlns:p14="http://schemas.microsoft.com/office/powerpoint/2010/main" val="34250424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250AD23D-A9CD-45B5-9F37-D516E378E8A4}" type="datetimeFigureOut">
              <a:rPr lang="zh-CN" altLang="en-US" smtClean="0"/>
              <a:pPr/>
              <a:t>2021/11/15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5E8BC0-A432-4F05-B256-BB258432D0EC}" type="slidenum">
              <a:rPr lang="zh-CN" altLang="en-US" smtClean="0"/>
              <a:pPr/>
              <a:t>‹#›</a:t>
            </a:fld>
            <a:endParaRPr lang="zh-CN" altLang="en-US"/>
          </a:p>
        </p:txBody>
      </p:sp>
    </p:spTree>
    <p:extLst>
      <p:ext uri="{BB962C8B-B14F-4D97-AF65-F5344CB8AC3E}">
        <p14:creationId xmlns:p14="http://schemas.microsoft.com/office/powerpoint/2010/main" val="8000991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50AD23D-A9CD-45B5-9F37-D516E378E8A4}" type="datetimeFigureOut">
              <a:rPr lang="zh-CN" altLang="en-US" smtClean="0"/>
              <a:pPr/>
              <a:t>2021/11/15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5E8BC0-A432-4F05-B256-BB258432D0EC}" type="slidenum">
              <a:rPr lang="zh-CN" altLang="en-US" smtClean="0"/>
              <a:pPr/>
              <a:t>‹#›</a:t>
            </a:fld>
            <a:endParaRPr lang="zh-CN" altLang="en-US"/>
          </a:p>
        </p:txBody>
      </p:sp>
    </p:spTree>
    <p:extLst>
      <p:ext uri="{BB962C8B-B14F-4D97-AF65-F5344CB8AC3E}">
        <p14:creationId xmlns:p14="http://schemas.microsoft.com/office/powerpoint/2010/main" val="23001762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250AD23D-A9CD-45B5-9F37-D516E378E8A4}" type="datetimeFigureOut">
              <a:rPr lang="zh-CN" altLang="en-US" smtClean="0"/>
              <a:pPr/>
              <a:t>2021/11/15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5E8BC0-A432-4F05-B256-BB258432D0EC}" type="slidenum">
              <a:rPr lang="zh-CN" altLang="en-US" smtClean="0"/>
              <a:pPr/>
              <a:t>‹#›</a:t>
            </a:fld>
            <a:endParaRPr lang="zh-CN" altLang="en-US"/>
          </a:p>
        </p:txBody>
      </p:sp>
    </p:spTree>
    <p:extLst>
      <p:ext uri="{BB962C8B-B14F-4D97-AF65-F5344CB8AC3E}">
        <p14:creationId xmlns:p14="http://schemas.microsoft.com/office/powerpoint/2010/main" val="41916458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250AD23D-A9CD-45B5-9F37-D516E378E8A4}" type="datetimeFigureOut">
              <a:rPr lang="zh-CN" altLang="en-US" smtClean="0"/>
              <a:pPr/>
              <a:t>2021/11/15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D5E8BC0-A432-4F05-B256-BB258432D0EC}" type="slidenum">
              <a:rPr lang="zh-CN" altLang="en-US" smtClean="0"/>
              <a:pPr/>
              <a:t>‹#›</a:t>
            </a:fld>
            <a:endParaRPr lang="zh-CN" altLang="en-US"/>
          </a:p>
        </p:txBody>
      </p:sp>
    </p:spTree>
    <p:extLst>
      <p:ext uri="{BB962C8B-B14F-4D97-AF65-F5344CB8AC3E}">
        <p14:creationId xmlns:p14="http://schemas.microsoft.com/office/powerpoint/2010/main" val="28900552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250AD23D-A9CD-45B5-9F37-D516E378E8A4}" type="datetimeFigureOut">
              <a:rPr lang="zh-CN" altLang="en-US" smtClean="0"/>
              <a:pPr/>
              <a:t>2021/11/15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D5E8BC0-A432-4F05-B256-BB258432D0EC}" type="slidenum">
              <a:rPr lang="zh-CN" altLang="en-US" smtClean="0"/>
              <a:pPr/>
              <a:t>‹#›</a:t>
            </a:fld>
            <a:endParaRPr lang="zh-CN" altLang="en-US"/>
          </a:p>
        </p:txBody>
      </p:sp>
    </p:spTree>
    <p:extLst>
      <p:ext uri="{BB962C8B-B14F-4D97-AF65-F5344CB8AC3E}">
        <p14:creationId xmlns:p14="http://schemas.microsoft.com/office/powerpoint/2010/main" val="13878181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250AD23D-A9CD-45B5-9F37-D516E378E8A4}" type="datetimeFigureOut">
              <a:rPr lang="zh-CN" altLang="en-US" smtClean="0"/>
              <a:pPr/>
              <a:t>2021/11/15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D5E8BC0-A432-4F05-B256-BB258432D0EC}" type="slidenum">
              <a:rPr lang="zh-CN" altLang="en-US" smtClean="0"/>
              <a:pPr/>
              <a:t>‹#›</a:t>
            </a:fld>
            <a:endParaRPr lang="zh-CN" altLang="en-US"/>
          </a:p>
        </p:txBody>
      </p:sp>
    </p:spTree>
    <p:extLst>
      <p:ext uri="{BB962C8B-B14F-4D97-AF65-F5344CB8AC3E}">
        <p14:creationId xmlns:p14="http://schemas.microsoft.com/office/powerpoint/2010/main" val="22102873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50AD23D-A9CD-45B5-9F37-D516E378E8A4}" type="datetimeFigureOut">
              <a:rPr lang="zh-CN" altLang="en-US" smtClean="0"/>
              <a:pPr/>
              <a:t>2021/11/15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D5E8BC0-A432-4F05-B256-BB258432D0EC}" type="slidenum">
              <a:rPr lang="zh-CN" altLang="en-US" smtClean="0"/>
              <a:pPr/>
              <a:t>‹#›</a:t>
            </a:fld>
            <a:endParaRPr lang="zh-CN" altLang="en-US"/>
          </a:p>
        </p:txBody>
      </p:sp>
    </p:spTree>
    <p:extLst>
      <p:ext uri="{BB962C8B-B14F-4D97-AF65-F5344CB8AC3E}">
        <p14:creationId xmlns:p14="http://schemas.microsoft.com/office/powerpoint/2010/main" val="5395433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250AD23D-A9CD-45B5-9F37-D516E378E8A4}" type="datetimeFigureOut">
              <a:rPr lang="zh-CN" altLang="en-US" smtClean="0"/>
              <a:pPr/>
              <a:t>2021/11/15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D5E8BC0-A432-4F05-B256-BB258432D0EC}" type="slidenum">
              <a:rPr lang="zh-CN" altLang="en-US" smtClean="0"/>
              <a:pPr/>
              <a:t>‹#›</a:t>
            </a:fld>
            <a:endParaRPr lang="zh-CN" altLang="en-US"/>
          </a:p>
        </p:txBody>
      </p:sp>
    </p:spTree>
    <p:extLst>
      <p:ext uri="{BB962C8B-B14F-4D97-AF65-F5344CB8AC3E}">
        <p14:creationId xmlns:p14="http://schemas.microsoft.com/office/powerpoint/2010/main" val="6556433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03495CA-CB87-42F5-AD11-A63647B25AC0}" type="datetimeFigureOut">
              <a:rPr lang="zh-CN" altLang="en-US" smtClean="0"/>
              <a:pPr/>
              <a:t>2021/11/15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3333C9F-EFB6-4360-A5D6-81DD839FD7B7}" type="slidenum">
              <a:rPr lang="zh-CN" altLang="en-US" smtClean="0"/>
              <a:pPr/>
              <a:t>‹#›</a:t>
            </a:fld>
            <a:endParaRPr lang="zh-CN" altLang="en-US"/>
          </a:p>
        </p:txBody>
      </p:sp>
    </p:spTree>
    <p:extLst>
      <p:ext uri="{BB962C8B-B14F-4D97-AF65-F5344CB8AC3E}">
        <p14:creationId xmlns:p14="http://schemas.microsoft.com/office/powerpoint/2010/main" val="6984024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250AD23D-A9CD-45B5-9F37-D516E378E8A4}" type="datetimeFigureOut">
              <a:rPr lang="zh-CN" altLang="en-US" smtClean="0"/>
              <a:pPr/>
              <a:t>2021/11/15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D5E8BC0-A432-4F05-B256-BB258432D0EC}" type="slidenum">
              <a:rPr lang="zh-CN" altLang="en-US" smtClean="0"/>
              <a:pPr/>
              <a:t>‹#›</a:t>
            </a:fld>
            <a:endParaRPr lang="zh-CN" altLang="en-US"/>
          </a:p>
        </p:txBody>
      </p:sp>
    </p:spTree>
    <p:extLst>
      <p:ext uri="{BB962C8B-B14F-4D97-AF65-F5344CB8AC3E}">
        <p14:creationId xmlns:p14="http://schemas.microsoft.com/office/powerpoint/2010/main" val="4568989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50AD23D-A9CD-45B5-9F37-D516E378E8A4}" type="datetimeFigureOut">
              <a:rPr lang="zh-CN" altLang="en-US" smtClean="0"/>
              <a:pPr/>
              <a:t>2021/11/15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5E8BC0-A432-4F05-B256-BB258432D0EC}" type="slidenum">
              <a:rPr lang="zh-CN" altLang="en-US" smtClean="0"/>
              <a:pPr/>
              <a:t>‹#›</a:t>
            </a:fld>
            <a:endParaRPr lang="zh-CN" altLang="en-US"/>
          </a:p>
        </p:txBody>
      </p:sp>
    </p:spTree>
    <p:extLst>
      <p:ext uri="{BB962C8B-B14F-4D97-AF65-F5344CB8AC3E}">
        <p14:creationId xmlns:p14="http://schemas.microsoft.com/office/powerpoint/2010/main" val="31284296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50AD23D-A9CD-45B5-9F37-D516E378E8A4}" type="datetimeFigureOut">
              <a:rPr lang="zh-CN" altLang="en-US" smtClean="0"/>
              <a:pPr/>
              <a:t>2021/11/15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5E8BC0-A432-4F05-B256-BB258432D0EC}" type="slidenum">
              <a:rPr lang="zh-CN" altLang="en-US" smtClean="0"/>
              <a:pPr/>
              <a:t>‹#›</a:t>
            </a:fld>
            <a:endParaRPr lang="zh-CN" altLang="en-US"/>
          </a:p>
        </p:txBody>
      </p:sp>
    </p:spTree>
    <p:extLst>
      <p:ext uri="{BB962C8B-B14F-4D97-AF65-F5344CB8AC3E}">
        <p14:creationId xmlns:p14="http://schemas.microsoft.com/office/powerpoint/2010/main" val="14642491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C03495CA-CB87-42F5-AD11-A63647B25AC0}" type="datetimeFigureOut">
              <a:rPr lang="zh-CN" altLang="en-US" smtClean="0"/>
              <a:pPr/>
              <a:t>2021/11/15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3333C9F-EFB6-4360-A5D6-81DD839FD7B7}" type="slidenum">
              <a:rPr lang="zh-CN" altLang="en-US" smtClean="0"/>
              <a:pPr/>
              <a:t>‹#›</a:t>
            </a:fld>
            <a:endParaRPr lang="zh-CN" altLang="en-US"/>
          </a:p>
        </p:txBody>
      </p:sp>
    </p:spTree>
    <p:extLst>
      <p:ext uri="{BB962C8B-B14F-4D97-AF65-F5344CB8AC3E}">
        <p14:creationId xmlns:p14="http://schemas.microsoft.com/office/powerpoint/2010/main" val="38676925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C03495CA-CB87-42F5-AD11-A63647B25AC0}" type="datetimeFigureOut">
              <a:rPr lang="zh-CN" altLang="en-US" smtClean="0"/>
              <a:pPr/>
              <a:t>2021/11/15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3333C9F-EFB6-4360-A5D6-81DD839FD7B7}" type="slidenum">
              <a:rPr lang="zh-CN" altLang="en-US" smtClean="0"/>
              <a:pPr/>
              <a:t>‹#›</a:t>
            </a:fld>
            <a:endParaRPr lang="zh-CN" altLang="en-US"/>
          </a:p>
        </p:txBody>
      </p:sp>
    </p:spTree>
    <p:extLst>
      <p:ext uri="{BB962C8B-B14F-4D97-AF65-F5344CB8AC3E}">
        <p14:creationId xmlns:p14="http://schemas.microsoft.com/office/powerpoint/2010/main" val="5154512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C03495CA-CB87-42F5-AD11-A63647B25AC0}" type="datetimeFigureOut">
              <a:rPr lang="zh-CN" altLang="en-US" smtClean="0"/>
              <a:pPr/>
              <a:t>2021/11/15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3333C9F-EFB6-4360-A5D6-81DD839FD7B7}" type="slidenum">
              <a:rPr lang="zh-CN" altLang="en-US" smtClean="0"/>
              <a:pPr/>
              <a:t>‹#›</a:t>
            </a:fld>
            <a:endParaRPr lang="zh-CN" altLang="en-US"/>
          </a:p>
        </p:txBody>
      </p:sp>
    </p:spTree>
    <p:extLst>
      <p:ext uri="{BB962C8B-B14F-4D97-AF65-F5344CB8AC3E}">
        <p14:creationId xmlns:p14="http://schemas.microsoft.com/office/powerpoint/2010/main" val="32363981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C03495CA-CB87-42F5-AD11-A63647B25AC0}" type="datetimeFigureOut">
              <a:rPr lang="zh-CN" altLang="en-US" smtClean="0"/>
              <a:pPr/>
              <a:t>2021/11/15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3333C9F-EFB6-4360-A5D6-81DD839FD7B7}" type="slidenum">
              <a:rPr lang="zh-CN" altLang="en-US" smtClean="0"/>
              <a:pPr/>
              <a:t>‹#›</a:t>
            </a:fld>
            <a:endParaRPr lang="zh-CN" altLang="en-US"/>
          </a:p>
        </p:txBody>
      </p:sp>
    </p:spTree>
    <p:extLst>
      <p:ext uri="{BB962C8B-B14F-4D97-AF65-F5344CB8AC3E}">
        <p14:creationId xmlns:p14="http://schemas.microsoft.com/office/powerpoint/2010/main" val="3008683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03495CA-CB87-42F5-AD11-A63647B25AC0}" type="datetimeFigureOut">
              <a:rPr lang="zh-CN" altLang="en-US" smtClean="0"/>
              <a:pPr/>
              <a:t>2021/11/15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3333C9F-EFB6-4360-A5D6-81DD839FD7B7}" type="slidenum">
              <a:rPr lang="zh-CN" altLang="en-US" smtClean="0"/>
              <a:pPr/>
              <a:t>‹#›</a:t>
            </a:fld>
            <a:endParaRPr lang="zh-CN" altLang="en-US"/>
          </a:p>
        </p:txBody>
      </p:sp>
    </p:spTree>
    <p:extLst>
      <p:ext uri="{BB962C8B-B14F-4D97-AF65-F5344CB8AC3E}">
        <p14:creationId xmlns:p14="http://schemas.microsoft.com/office/powerpoint/2010/main" val="24146658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03495CA-CB87-42F5-AD11-A63647B25AC0}" type="datetimeFigureOut">
              <a:rPr lang="zh-CN" altLang="en-US" smtClean="0"/>
              <a:pPr/>
              <a:t>2021/11/15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3333C9F-EFB6-4360-A5D6-81DD839FD7B7}" type="slidenum">
              <a:rPr lang="zh-CN" altLang="en-US" smtClean="0"/>
              <a:pPr/>
              <a:t>‹#›</a:t>
            </a:fld>
            <a:endParaRPr lang="zh-CN" altLang="en-US"/>
          </a:p>
        </p:txBody>
      </p:sp>
    </p:spTree>
    <p:extLst>
      <p:ext uri="{BB962C8B-B14F-4D97-AF65-F5344CB8AC3E}">
        <p14:creationId xmlns:p14="http://schemas.microsoft.com/office/powerpoint/2010/main" val="8166879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03495CA-CB87-42F5-AD11-A63647B25AC0}" type="datetimeFigureOut">
              <a:rPr lang="zh-CN" altLang="en-US" smtClean="0"/>
              <a:pPr/>
              <a:t>2021/11/15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3333C9F-EFB6-4360-A5D6-81DD839FD7B7}" type="slidenum">
              <a:rPr lang="zh-CN" altLang="en-US" smtClean="0"/>
              <a:pPr/>
              <a:t>‹#›</a:t>
            </a:fld>
            <a:endParaRPr lang="zh-CN" altLang="en-US"/>
          </a:p>
        </p:txBody>
      </p:sp>
    </p:spTree>
    <p:extLst>
      <p:ext uri="{BB962C8B-B14F-4D97-AF65-F5344CB8AC3E}">
        <p14:creationId xmlns:p14="http://schemas.microsoft.com/office/powerpoint/2010/main" val="5139253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3495CA-CB87-42F5-AD11-A63647B25AC0}" type="datetimeFigureOut">
              <a:rPr lang="zh-CN" altLang="en-US" smtClean="0"/>
              <a:pPr/>
              <a:t>2021/11/15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333C9F-EFB6-4360-A5D6-81DD839FD7B7}" type="slidenum">
              <a:rPr lang="zh-CN" altLang="en-US" smtClean="0"/>
              <a:pPr/>
              <a:t>‹#›</a:t>
            </a:fld>
            <a:endParaRPr lang="zh-CN" altLang="en-US"/>
          </a:p>
        </p:txBody>
      </p:sp>
      <p:pic>
        <p:nvPicPr>
          <p:cNvPr id="7" name="图片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414" y="0"/>
            <a:ext cx="12179586" cy="6859588"/>
          </a:xfrm>
          <a:prstGeom prst="rect">
            <a:avLst/>
          </a:prstGeom>
        </p:spPr>
      </p:pic>
    </p:spTree>
    <p:extLst>
      <p:ext uri="{BB962C8B-B14F-4D97-AF65-F5344CB8AC3E}">
        <p14:creationId xmlns:p14="http://schemas.microsoft.com/office/powerpoint/2010/main" val="1505419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0AD23D-A9CD-45B5-9F37-D516E378E8A4}" type="datetimeFigureOut">
              <a:rPr lang="zh-CN" altLang="en-US" smtClean="0"/>
              <a:pPr/>
              <a:t>2021/11/15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5E8BC0-A432-4F05-B256-BB258432D0EC}" type="slidenum">
              <a:rPr lang="zh-CN" altLang="en-US" smtClean="0"/>
              <a:pPr/>
              <a:t>‹#›</a:t>
            </a:fld>
            <a:endParaRPr lang="zh-CN" altLang="en-US"/>
          </a:p>
        </p:txBody>
      </p:sp>
    </p:spTree>
    <p:extLst>
      <p:ext uri="{BB962C8B-B14F-4D97-AF65-F5344CB8AC3E}">
        <p14:creationId xmlns:p14="http://schemas.microsoft.com/office/powerpoint/2010/main" val="784150474"/>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任意多边形: 形状 18"/>
          <p:cNvSpPr/>
          <p:nvPr/>
        </p:nvSpPr>
        <p:spPr>
          <a:xfrm rot="2703926">
            <a:off x="-2658328" y="44624"/>
            <a:ext cx="6768752" cy="6768752"/>
          </a:xfrm>
          <a:custGeom>
            <a:avLst/>
            <a:gdLst>
              <a:gd name="connsiteX0" fmla="*/ 0 w 6768752"/>
              <a:gd name="connsiteY0" fmla="*/ 0 h 6768752"/>
              <a:gd name="connsiteX1" fmla="*/ 6768752 w 6768752"/>
              <a:gd name="connsiteY1" fmla="*/ 0 h 6768752"/>
              <a:gd name="connsiteX2" fmla="*/ 6768752 w 6768752"/>
              <a:gd name="connsiteY2" fmla="*/ 6768752 h 6768752"/>
              <a:gd name="connsiteX3" fmla="*/ 6443043 w 6768752"/>
              <a:gd name="connsiteY3" fmla="*/ 6768752 h 6768752"/>
              <a:gd name="connsiteX4" fmla="*/ 6443043 w 6768752"/>
              <a:gd name="connsiteY4" fmla="*/ 326455 h 6768752"/>
              <a:gd name="connsiteX5" fmla="*/ 0 w 6768752"/>
              <a:gd name="connsiteY5" fmla="*/ 326455 h 6768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68752" h="6768752">
                <a:moveTo>
                  <a:pt x="0" y="0"/>
                </a:moveTo>
                <a:lnTo>
                  <a:pt x="6768752" y="0"/>
                </a:lnTo>
                <a:lnTo>
                  <a:pt x="6768752" y="6768752"/>
                </a:lnTo>
                <a:lnTo>
                  <a:pt x="6443043" y="6768752"/>
                </a:lnTo>
                <a:lnTo>
                  <a:pt x="6443043" y="326455"/>
                </a:lnTo>
                <a:lnTo>
                  <a:pt x="0" y="326455"/>
                </a:lnTo>
                <a:close/>
              </a:path>
            </a:pathLst>
          </a:custGeom>
          <a:solidFill>
            <a:srgbClr val="124062"/>
          </a:solidFill>
          <a:ln w="3175">
            <a:noFill/>
          </a:ln>
          <a:effectLst>
            <a:outerShdw blurRad="50800" dist="50800" dir="54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 name="任意多边形: 形状 19"/>
          <p:cNvSpPr/>
          <p:nvPr/>
        </p:nvSpPr>
        <p:spPr>
          <a:xfrm rot="2703926">
            <a:off x="696742" y="2115475"/>
            <a:ext cx="2633728" cy="2633728"/>
          </a:xfrm>
          <a:custGeom>
            <a:avLst/>
            <a:gdLst>
              <a:gd name="connsiteX0" fmla="*/ 292664 w 2633728"/>
              <a:gd name="connsiteY0" fmla="*/ 292664 h 2633728"/>
              <a:gd name="connsiteX1" fmla="*/ 292664 w 2633728"/>
              <a:gd name="connsiteY1" fmla="*/ 2341064 h 2633728"/>
              <a:gd name="connsiteX2" fmla="*/ 2341064 w 2633728"/>
              <a:gd name="connsiteY2" fmla="*/ 2341064 h 2633728"/>
              <a:gd name="connsiteX3" fmla="*/ 2341064 w 2633728"/>
              <a:gd name="connsiteY3" fmla="*/ 292664 h 2633728"/>
              <a:gd name="connsiteX4" fmla="*/ 0 w 2633728"/>
              <a:gd name="connsiteY4" fmla="*/ 0 h 2633728"/>
              <a:gd name="connsiteX5" fmla="*/ 2633728 w 2633728"/>
              <a:gd name="connsiteY5" fmla="*/ 0 h 2633728"/>
              <a:gd name="connsiteX6" fmla="*/ 2633728 w 2633728"/>
              <a:gd name="connsiteY6" fmla="*/ 2633728 h 2633728"/>
              <a:gd name="connsiteX7" fmla="*/ 0 w 2633728"/>
              <a:gd name="connsiteY7" fmla="*/ 2633728 h 263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33728" h="2633728">
                <a:moveTo>
                  <a:pt x="292664" y="292664"/>
                </a:moveTo>
                <a:lnTo>
                  <a:pt x="292664" y="2341064"/>
                </a:lnTo>
                <a:lnTo>
                  <a:pt x="2341064" y="2341064"/>
                </a:lnTo>
                <a:lnTo>
                  <a:pt x="2341064" y="292664"/>
                </a:lnTo>
                <a:close/>
                <a:moveTo>
                  <a:pt x="0" y="0"/>
                </a:moveTo>
                <a:lnTo>
                  <a:pt x="2633728" y="0"/>
                </a:lnTo>
                <a:lnTo>
                  <a:pt x="2633728" y="2633728"/>
                </a:lnTo>
                <a:lnTo>
                  <a:pt x="0" y="2633728"/>
                </a:lnTo>
                <a:close/>
              </a:path>
            </a:pathLst>
          </a:custGeom>
          <a:solidFill>
            <a:srgbClr val="124062"/>
          </a:solidFill>
          <a:ln w="3175">
            <a:noFill/>
          </a:ln>
          <a:effectLst>
            <a:outerShdw blurRad="50800" dist="50800" dir="54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nvGrpSpPr>
          <p:cNvPr id="2" name="组合 26"/>
          <p:cNvGrpSpPr/>
          <p:nvPr/>
        </p:nvGrpSpPr>
        <p:grpSpPr>
          <a:xfrm>
            <a:off x="6353873" y="3651027"/>
            <a:ext cx="1951173" cy="1176217"/>
            <a:chOff x="5918213" y="3273925"/>
            <a:chExt cx="2677254" cy="1176217"/>
          </a:xfrm>
        </p:grpSpPr>
        <p:sp>
          <p:nvSpPr>
            <p:cNvPr id="29" name="文本框 9"/>
            <p:cNvSpPr txBox="1"/>
            <p:nvPr/>
          </p:nvSpPr>
          <p:spPr>
            <a:xfrm>
              <a:off x="5918214" y="3273925"/>
              <a:ext cx="2677253" cy="307777"/>
            </a:xfrm>
            <a:prstGeom prst="rect">
              <a:avLst/>
            </a:prstGeom>
            <a:noFill/>
          </p:spPr>
          <p:txBody>
            <a:bodyPr wrap="square" lIns="0" tIns="0" rIns="0" bIns="0" rtlCol="0">
              <a:spAutoFit/>
            </a:bodyPr>
            <a:lstStyle/>
            <a:p>
              <a:pPr marL="228594" lvl="1" indent="-228594"/>
              <a:endParaRPr lang="zh-CN" altLang="en-US" sz="2000" dirty="0">
                <a:solidFill>
                  <a:schemeClr val="tx1">
                    <a:lumMod val="85000"/>
                    <a:lumOff val="15000"/>
                  </a:schemeClr>
                </a:solidFill>
                <a:cs typeface="+mn-ea"/>
                <a:sym typeface="+mn-lt"/>
              </a:endParaRPr>
            </a:p>
          </p:txBody>
        </p:sp>
        <p:sp>
          <p:nvSpPr>
            <p:cNvPr id="30" name="文本框 9"/>
            <p:cNvSpPr txBox="1"/>
            <p:nvPr/>
          </p:nvSpPr>
          <p:spPr>
            <a:xfrm>
              <a:off x="5918213" y="3707845"/>
              <a:ext cx="2677253" cy="307777"/>
            </a:xfrm>
            <a:prstGeom prst="rect">
              <a:avLst/>
            </a:prstGeom>
            <a:noFill/>
          </p:spPr>
          <p:txBody>
            <a:bodyPr wrap="square" lIns="0" tIns="0" rIns="0" bIns="0" rtlCol="0">
              <a:spAutoFit/>
            </a:bodyPr>
            <a:lstStyle/>
            <a:p>
              <a:pPr marL="228594" lvl="1" indent="-228594"/>
              <a:endParaRPr lang="zh-CN" altLang="en-US" sz="2000" dirty="0">
                <a:solidFill>
                  <a:schemeClr val="tx1">
                    <a:lumMod val="85000"/>
                    <a:lumOff val="15000"/>
                  </a:schemeClr>
                </a:solidFill>
                <a:cs typeface="+mn-ea"/>
                <a:sym typeface="+mn-lt"/>
              </a:endParaRPr>
            </a:p>
          </p:txBody>
        </p:sp>
        <p:sp>
          <p:nvSpPr>
            <p:cNvPr id="31" name="文本框 30"/>
            <p:cNvSpPr txBox="1"/>
            <p:nvPr/>
          </p:nvSpPr>
          <p:spPr>
            <a:xfrm>
              <a:off x="5918214" y="4142365"/>
              <a:ext cx="2677253" cy="307777"/>
            </a:xfrm>
            <a:prstGeom prst="rect">
              <a:avLst/>
            </a:prstGeom>
            <a:noFill/>
          </p:spPr>
          <p:txBody>
            <a:bodyPr wrap="square" lIns="0" tIns="0" rIns="0" bIns="0" rtlCol="0">
              <a:spAutoFit/>
            </a:bodyPr>
            <a:lstStyle/>
            <a:p>
              <a:pPr marL="228594" lvl="1" indent="-228594"/>
              <a:endParaRPr lang="zh-CN" altLang="en-US" sz="2000" dirty="0">
                <a:solidFill>
                  <a:schemeClr val="tx1">
                    <a:lumMod val="85000"/>
                    <a:lumOff val="15000"/>
                  </a:schemeClr>
                </a:solidFill>
                <a:cs typeface="+mn-ea"/>
                <a:sym typeface="+mn-lt"/>
              </a:endParaRPr>
            </a:p>
          </p:txBody>
        </p:sp>
      </p:grpSp>
      <p:grpSp>
        <p:nvGrpSpPr>
          <p:cNvPr id="5" name="组合 31"/>
          <p:cNvGrpSpPr/>
          <p:nvPr/>
        </p:nvGrpSpPr>
        <p:grpSpPr>
          <a:xfrm>
            <a:off x="6160843" y="3651027"/>
            <a:ext cx="4458702" cy="1572021"/>
            <a:chOff x="4748523" y="3235453"/>
            <a:chExt cx="6117899" cy="1572021"/>
          </a:xfrm>
        </p:grpSpPr>
        <p:sp>
          <p:nvSpPr>
            <p:cNvPr id="33" name="文本框 9"/>
            <p:cNvSpPr txBox="1"/>
            <p:nvPr/>
          </p:nvSpPr>
          <p:spPr>
            <a:xfrm>
              <a:off x="8189169" y="3235453"/>
              <a:ext cx="2677253" cy="307777"/>
            </a:xfrm>
            <a:prstGeom prst="rect">
              <a:avLst/>
            </a:prstGeom>
            <a:noFill/>
          </p:spPr>
          <p:txBody>
            <a:bodyPr wrap="square" lIns="0" tIns="0" rIns="0" bIns="0" rtlCol="0">
              <a:spAutoFit/>
            </a:bodyPr>
            <a:lstStyle/>
            <a:p>
              <a:pPr marL="228594" lvl="1" indent="-228594"/>
              <a:endParaRPr lang="zh-CN" altLang="en-US" sz="2000" dirty="0">
                <a:solidFill>
                  <a:schemeClr val="tx1">
                    <a:lumMod val="85000"/>
                    <a:lumOff val="15000"/>
                  </a:schemeClr>
                </a:solidFill>
                <a:cs typeface="+mn-ea"/>
                <a:sym typeface="+mn-lt"/>
              </a:endParaRPr>
            </a:p>
          </p:txBody>
        </p:sp>
        <p:sp>
          <p:nvSpPr>
            <p:cNvPr id="34" name="文本框 9"/>
            <p:cNvSpPr txBox="1"/>
            <p:nvPr/>
          </p:nvSpPr>
          <p:spPr>
            <a:xfrm>
              <a:off x="4748523" y="4499697"/>
              <a:ext cx="2677253" cy="307777"/>
            </a:xfrm>
            <a:prstGeom prst="rect">
              <a:avLst/>
            </a:prstGeom>
            <a:noFill/>
          </p:spPr>
          <p:txBody>
            <a:bodyPr wrap="square" lIns="0" tIns="0" rIns="0" bIns="0" rtlCol="0">
              <a:spAutoFit/>
            </a:bodyPr>
            <a:lstStyle/>
            <a:p>
              <a:pPr marL="228594" lvl="1" indent="-228594">
                <a:buFont typeface="Wingdings" pitchFamily="2" charset="2"/>
                <a:buChar char="l"/>
              </a:pPr>
              <a:r>
                <a:rPr lang="zh-CN" altLang="en-US" sz="2000" dirty="0" smtClean="0">
                  <a:solidFill>
                    <a:schemeClr val="tx1">
                      <a:lumMod val="85000"/>
                      <a:lumOff val="15000"/>
                    </a:schemeClr>
                  </a:solidFill>
                  <a:cs typeface="+mn-ea"/>
                  <a:sym typeface="+mn-lt"/>
                </a:rPr>
                <a:t>山东省统计局</a:t>
              </a:r>
              <a:endParaRPr lang="zh-CN" altLang="en-US" sz="2000" dirty="0">
                <a:solidFill>
                  <a:schemeClr val="tx1">
                    <a:lumMod val="85000"/>
                    <a:lumOff val="15000"/>
                  </a:schemeClr>
                </a:solidFill>
                <a:cs typeface="+mn-ea"/>
                <a:sym typeface="+mn-lt"/>
              </a:endParaRPr>
            </a:p>
          </p:txBody>
        </p:sp>
      </p:grpSp>
      <p:sp>
        <p:nvSpPr>
          <p:cNvPr id="35" name="KSO_Shape"/>
          <p:cNvSpPr>
            <a:spLocks/>
          </p:cNvSpPr>
          <p:nvPr/>
        </p:nvSpPr>
        <p:spPr bwMode="auto">
          <a:xfrm>
            <a:off x="1449869" y="2859479"/>
            <a:ext cx="1293330" cy="1099325"/>
          </a:xfrm>
          <a:custGeom>
            <a:avLst/>
            <a:gdLst>
              <a:gd name="T0" fmla="*/ 1221908 w 2276475"/>
              <a:gd name="T1" fmla="*/ 1328927 h 1936751"/>
              <a:gd name="T2" fmla="*/ 1196654 w 2276475"/>
              <a:gd name="T3" fmla="*/ 1388292 h 1936751"/>
              <a:gd name="T4" fmla="*/ 691864 w 2276475"/>
              <a:gd name="T5" fmla="*/ 1376845 h 1936751"/>
              <a:gd name="T6" fmla="*/ 695585 w 2276475"/>
              <a:gd name="T7" fmla="*/ 1314285 h 1936751"/>
              <a:gd name="T8" fmla="*/ 1104489 w 2276475"/>
              <a:gd name="T9" fmla="*/ 1115137 h 1936751"/>
              <a:gd name="T10" fmla="*/ 1117497 w 2276475"/>
              <a:gd name="T11" fmla="*/ 1168850 h 1936751"/>
              <a:gd name="T12" fmla="*/ 811396 w 2276475"/>
              <a:gd name="T13" fmla="*/ 1188695 h 1936751"/>
              <a:gd name="T14" fmla="*/ 783254 w 2276475"/>
              <a:gd name="T15" fmla="*/ 1141068 h 1936751"/>
              <a:gd name="T16" fmla="*/ 309026 w 2276475"/>
              <a:gd name="T17" fmla="*/ 898551 h 1936751"/>
              <a:gd name="T18" fmla="*/ 798665 w 2276475"/>
              <a:gd name="T19" fmla="*/ 935449 h 1936751"/>
              <a:gd name="T20" fmla="*/ 759855 w 2276475"/>
              <a:gd name="T21" fmla="*/ 989335 h 1936751"/>
              <a:gd name="T22" fmla="*/ 259317 w 2276475"/>
              <a:gd name="T23" fmla="*/ 967303 h 1936751"/>
              <a:gd name="T24" fmla="*/ 277393 w 2276475"/>
              <a:gd name="T25" fmla="*/ 906514 h 1936751"/>
              <a:gd name="T26" fmla="*/ 1086287 w 2276475"/>
              <a:gd name="T27" fmla="*/ 817903 h 1936751"/>
              <a:gd name="T28" fmla="*/ 1028372 w 2276475"/>
              <a:gd name="T29" fmla="*/ 919230 h 1936751"/>
              <a:gd name="T30" fmla="*/ 999280 w 2276475"/>
              <a:gd name="T31" fmla="*/ 917630 h 1936751"/>
              <a:gd name="T32" fmla="*/ 289574 w 2276475"/>
              <a:gd name="T33" fmla="*/ 706099 h 1936751"/>
              <a:gd name="T34" fmla="*/ 590631 w 2276475"/>
              <a:gd name="T35" fmla="*/ 735033 h 1936751"/>
              <a:gd name="T36" fmla="*/ 567535 w 2276475"/>
              <a:gd name="T37" fmla="*/ 784938 h 1936751"/>
              <a:gd name="T38" fmla="*/ 259309 w 2276475"/>
              <a:gd name="T39" fmla="*/ 770073 h 1936751"/>
              <a:gd name="T40" fmla="*/ 267273 w 2276475"/>
              <a:gd name="T41" fmla="*/ 715124 h 1936751"/>
              <a:gd name="T42" fmla="*/ 836933 w 2276475"/>
              <a:gd name="T43" fmla="*/ 505684 h 1936751"/>
              <a:gd name="T44" fmla="*/ 846494 w 2276475"/>
              <a:gd name="T45" fmla="*/ 574170 h 1936751"/>
              <a:gd name="T46" fmla="*/ 268069 w 2276475"/>
              <a:gd name="T47" fmla="*/ 592752 h 1936751"/>
              <a:gd name="T48" fmla="*/ 238855 w 2276475"/>
              <a:gd name="T49" fmla="*/ 530105 h 1936751"/>
              <a:gd name="T50" fmla="*/ 1467818 w 2276475"/>
              <a:gd name="T51" fmla="*/ 344025 h 1936751"/>
              <a:gd name="T52" fmla="*/ 1566759 w 2276475"/>
              <a:gd name="T53" fmla="*/ 428438 h 1936751"/>
              <a:gd name="T54" fmla="*/ 1578461 w 2276475"/>
              <a:gd name="T55" fmla="*/ 479936 h 1936751"/>
              <a:gd name="T56" fmla="*/ 1197862 w 2276475"/>
              <a:gd name="T57" fmla="*/ 846789 h 1936751"/>
              <a:gd name="T58" fmla="*/ 1138817 w 2276475"/>
              <a:gd name="T59" fmla="*/ 842806 h 1936751"/>
              <a:gd name="T60" fmla="*/ 1093869 w 2276475"/>
              <a:gd name="T61" fmla="*/ 799538 h 1936751"/>
              <a:gd name="T62" fmla="*/ 1075782 w 2276475"/>
              <a:gd name="T63" fmla="*/ 737423 h 1936751"/>
              <a:gd name="T64" fmla="*/ 1456382 w 2276475"/>
              <a:gd name="T65" fmla="*/ 344821 h 1936751"/>
              <a:gd name="T66" fmla="*/ 199469 w 2276475"/>
              <a:gd name="T67" fmla="*/ 367345 h 1936751"/>
              <a:gd name="T68" fmla="*/ 114475 w 2276475"/>
              <a:gd name="T69" fmla="*/ 448541 h 1936751"/>
              <a:gd name="T70" fmla="*/ 103321 w 2276475"/>
              <a:gd name="T71" fmla="*/ 1407238 h 1936751"/>
              <a:gd name="T72" fmla="*/ 171315 w 2276475"/>
              <a:gd name="T73" fmla="*/ 1503559 h 1936751"/>
              <a:gd name="T74" fmla="*/ 1382734 w 2276475"/>
              <a:gd name="T75" fmla="*/ 1530890 h 1936751"/>
              <a:gd name="T76" fmla="*/ 1488975 w 2276475"/>
              <a:gd name="T77" fmla="*/ 1477289 h 1936751"/>
              <a:gd name="T78" fmla="*/ 1531737 w 2276475"/>
              <a:gd name="T79" fmla="*/ 1365845 h 1936751"/>
              <a:gd name="T80" fmla="*/ 1605841 w 2276475"/>
              <a:gd name="T81" fmla="*/ 1539381 h 1936751"/>
              <a:gd name="T82" fmla="*/ 1513146 w 2276475"/>
              <a:gd name="T83" fmla="*/ 1611821 h 1936751"/>
              <a:gd name="T84" fmla="*/ 101461 w 2276475"/>
              <a:gd name="T85" fmla="*/ 1605982 h 1936751"/>
              <a:gd name="T86" fmla="*/ 16468 w 2276475"/>
              <a:gd name="T87" fmla="*/ 1525317 h 1936751"/>
              <a:gd name="T88" fmla="*/ 5312 w 2276475"/>
              <a:gd name="T89" fmla="*/ 391226 h 1936751"/>
              <a:gd name="T90" fmla="*/ 73307 w 2276475"/>
              <a:gd name="T91" fmla="*/ 295170 h 1936751"/>
              <a:gd name="T92" fmla="*/ 1746529 w 2276475"/>
              <a:gd name="T93" fmla="*/ 88926 h 1936751"/>
              <a:gd name="T94" fmla="*/ 1805153 w 2276475"/>
              <a:gd name="T95" fmla="*/ 114614 h 1936751"/>
              <a:gd name="T96" fmla="*/ 1838312 w 2276475"/>
              <a:gd name="T97" fmla="*/ 176846 h 1936751"/>
              <a:gd name="T98" fmla="*/ 1821600 w 2276475"/>
              <a:gd name="T99" fmla="*/ 237490 h 1936751"/>
              <a:gd name="T100" fmla="*/ 1620792 w 2276475"/>
              <a:gd name="T101" fmla="*/ 421806 h 1936751"/>
              <a:gd name="T102" fmla="*/ 1543068 w 2276475"/>
              <a:gd name="T103" fmla="*/ 339447 h 1936751"/>
              <a:gd name="T104" fmla="*/ 1506460 w 2276475"/>
              <a:gd name="T105" fmla="*/ 289925 h 1936751"/>
              <a:gd name="T106" fmla="*/ 1716818 w 2276475"/>
              <a:gd name="T107" fmla="*/ 92634 h 1936751"/>
              <a:gd name="T108" fmla="*/ 1893521 w 2276475"/>
              <a:gd name="T109" fmla="*/ 35131 h 1936751"/>
              <a:gd name="T110" fmla="*/ 1889783 w 2276475"/>
              <a:gd name="T111" fmla="*/ 106078 h 1936751"/>
              <a:gd name="T112" fmla="*/ 1844400 w 2276475"/>
              <a:gd name="T113" fmla="*/ 105545 h 1936751"/>
              <a:gd name="T114" fmla="*/ 1793944 w 2276475"/>
              <a:gd name="T115" fmla="*/ 59669 h 1936751"/>
              <a:gd name="T116" fmla="*/ 1847069 w 2276475"/>
              <a:gd name="T117" fmla="*/ 16194 h 1936751"/>
              <a:gd name="T118" fmla="*/ 1697756 w 2276475"/>
              <a:gd name="T119" fmla="*/ 22017 h 1936751"/>
              <a:gd name="T120" fmla="*/ 1364698 w 2276475"/>
              <a:gd name="T121" fmla="*/ 383050 h 1936751"/>
              <a:gd name="T122" fmla="*/ 1317840 w 2276475"/>
              <a:gd name="T123" fmla="*/ 375887 h 1936751"/>
              <a:gd name="T124" fmla="*/ 1320237 w 2276475"/>
              <a:gd name="T125" fmla="*/ 329200 h 193675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276475" h="1936751">
                <a:moveTo>
                  <a:pt x="872202" y="1555750"/>
                </a:moveTo>
                <a:lnTo>
                  <a:pt x="879190" y="1555750"/>
                </a:lnTo>
                <a:lnTo>
                  <a:pt x="1397284" y="1555750"/>
                </a:lnTo>
                <a:lnTo>
                  <a:pt x="1404272" y="1555750"/>
                </a:lnTo>
                <a:lnTo>
                  <a:pt x="1410943" y="1557024"/>
                </a:lnTo>
                <a:lnTo>
                  <a:pt x="1417614" y="1557979"/>
                </a:lnTo>
                <a:lnTo>
                  <a:pt x="1423649" y="1560208"/>
                </a:lnTo>
                <a:lnTo>
                  <a:pt x="1430002" y="1562437"/>
                </a:lnTo>
                <a:lnTo>
                  <a:pt x="1435403" y="1565303"/>
                </a:lnTo>
                <a:lnTo>
                  <a:pt x="1440485" y="1568168"/>
                </a:lnTo>
                <a:lnTo>
                  <a:pt x="1445567" y="1571989"/>
                </a:lnTo>
                <a:lnTo>
                  <a:pt x="1450015" y="1576128"/>
                </a:lnTo>
                <a:lnTo>
                  <a:pt x="1453509" y="1580268"/>
                </a:lnTo>
                <a:lnTo>
                  <a:pt x="1457321" y="1584726"/>
                </a:lnTo>
                <a:lnTo>
                  <a:pt x="1460180" y="1589502"/>
                </a:lnTo>
                <a:lnTo>
                  <a:pt x="1462403" y="1594915"/>
                </a:lnTo>
                <a:lnTo>
                  <a:pt x="1463674" y="1600009"/>
                </a:lnTo>
                <a:lnTo>
                  <a:pt x="1464944" y="1605741"/>
                </a:lnTo>
                <a:lnTo>
                  <a:pt x="1465262" y="1611472"/>
                </a:lnTo>
                <a:lnTo>
                  <a:pt x="1464944" y="1617203"/>
                </a:lnTo>
                <a:lnTo>
                  <a:pt x="1463674" y="1622935"/>
                </a:lnTo>
                <a:lnTo>
                  <a:pt x="1462403" y="1628029"/>
                </a:lnTo>
                <a:lnTo>
                  <a:pt x="1460180" y="1633124"/>
                </a:lnTo>
                <a:lnTo>
                  <a:pt x="1457321" y="1638218"/>
                </a:lnTo>
                <a:lnTo>
                  <a:pt x="1453509" y="1642358"/>
                </a:lnTo>
                <a:lnTo>
                  <a:pt x="1450015" y="1646815"/>
                </a:lnTo>
                <a:lnTo>
                  <a:pt x="1445567" y="1650955"/>
                </a:lnTo>
                <a:lnTo>
                  <a:pt x="1440485" y="1654457"/>
                </a:lnTo>
                <a:lnTo>
                  <a:pt x="1435403" y="1657641"/>
                </a:lnTo>
                <a:lnTo>
                  <a:pt x="1430002" y="1660507"/>
                </a:lnTo>
                <a:lnTo>
                  <a:pt x="1423649" y="1662736"/>
                </a:lnTo>
                <a:lnTo>
                  <a:pt x="1417614" y="1664328"/>
                </a:lnTo>
                <a:lnTo>
                  <a:pt x="1410943" y="1665920"/>
                </a:lnTo>
                <a:lnTo>
                  <a:pt x="1404272" y="1666875"/>
                </a:lnTo>
                <a:lnTo>
                  <a:pt x="1397284" y="1666875"/>
                </a:lnTo>
                <a:lnTo>
                  <a:pt x="879190" y="1666875"/>
                </a:lnTo>
                <a:lnTo>
                  <a:pt x="872202" y="1666875"/>
                </a:lnTo>
                <a:lnTo>
                  <a:pt x="865531" y="1665920"/>
                </a:lnTo>
                <a:lnTo>
                  <a:pt x="858860" y="1664328"/>
                </a:lnTo>
                <a:lnTo>
                  <a:pt x="852507" y="1662736"/>
                </a:lnTo>
                <a:lnTo>
                  <a:pt x="846790" y="1660507"/>
                </a:lnTo>
                <a:lnTo>
                  <a:pt x="841389" y="1657641"/>
                </a:lnTo>
                <a:lnTo>
                  <a:pt x="835989" y="1654139"/>
                </a:lnTo>
                <a:lnTo>
                  <a:pt x="831224" y="1650955"/>
                </a:lnTo>
                <a:lnTo>
                  <a:pt x="826777" y="1646815"/>
                </a:lnTo>
                <a:lnTo>
                  <a:pt x="822648" y="1642358"/>
                </a:lnTo>
                <a:lnTo>
                  <a:pt x="819471" y="1637900"/>
                </a:lnTo>
                <a:lnTo>
                  <a:pt x="816612" y="1633124"/>
                </a:lnTo>
                <a:lnTo>
                  <a:pt x="814389" y="1628029"/>
                </a:lnTo>
                <a:lnTo>
                  <a:pt x="812483" y="1622935"/>
                </a:lnTo>
                <a:lnTo>
                  <a:pt x="811530" y="1617203"/>
                </a:lnTo>
                <a:lnTo>
                  <a:pt x="811212" y="1611472"/>
                </a:lnTo>
                <a:lnTo>
                  <a:pt x="811530" y="1605741"/>
                </a:lnTo>
                <a:lnTo>
                  <a:pt x="812483" y="1600009"/>
                </a:lnTo>
                <a:lnTo>
                  <a:pt x="814389" y="1594915"/>
                </a:lnTo>
                <a:lnTo>
                  <a:pt x="816612" y="1589820"/>
                </a:lnTo>
                <a:lnTo>
                  <a:pt x="819471" y="1584726"/>
                </a:lnTo>
                <a:lnTo>
                  <a:pt x="822648" y="1580268"/>
                </a:lnTo>
                <a:lnTo>
                  <a:pt x="826777" y="1576128"/>
                </a:lnTo>
                <a:lnTo>
                  <a:pt x="831224" y="1571989"/>
                </a:lnTo>
                <a:lnTo>
                  <a:pt x="835989" y="1568168"/>
                </a:lnTo>
                <a:lnTo>
                  <a:pt x="841389" y="1565303"/>
                </a:lnTo>
                <a:lnTo>
                  <a:pt x="846790" y="1562437"/>
                </a:lnTo>
                <a:lnTo>
                  <a:pt x="852507" y="1560208"/>
                </a:lnTo>
                <a:lnTo>
                  <a:pt x="858860" y="1558298"/>
                </a:lnTo>
                <a:lnTo>
                  <a:pt x="865531" y="1557024"/>
                </a:lnTo>
                <a:lnTo>
                  <a:pt x="872202" y="1555750"/>
                </a:lnTo>
                <a:close/>
                <a:moveTo>
                  <a:pt x="984211" y="1325563"/>
                </a:moveTo>
                <a:lnTo>
                  <a:pt x="1292263" y="1325563"/>
                </a:lnTo>
                <a:lnTo>
                  <a:pt x="1297339" y="1325880"/>
                </a:lnTo>
                <a:lnTo>
                  <a:pt x="1302415" y="1326513"/>
                </a:lnTo>
                <a:lnTo>
                  <a:pt x="1307174" y="1327779"/>
                </a:lnTo>
                <a:lnTo>
                  <a:pt x="1311615" y="1329361"/>
                </a:lnTo>
                <a:lnTo>
                  <a:pt x="1315740" y="1331260"/>
                </a:lnTo>
                <a:lnTo>
                  <a:pt x="1319864" y="1333792"/>
                </a:lnTo>
                <a:lnTo>
                  <a:pt x="1323671" y="1336640"/>
                </a:lnTo>
                <a:lnTo>
                  <a:pt x="1327161" y="1340121"/>
                </a:lnTo>
                <a:lnTo>
                  <a:pt x="1330333" y="1343286"/>
                </a:lnTo>
                <a:lnTo>
                  <a:pt x="1332871" y="1347400"/>
                </a:lnTo>
                <a:lnTo>
                  <a:pt x="1335409" y="1351198"/>
                </a:lnTo>
                <a:lnTo>
                  <a:pt x="1337630" y="1355629"/>
                </a:lnTo>
                <a:lnTo>
                  <a:pt x="1339216" y="1360059"/>
                </a:lnTo>
                <a:lnTo>
                  <a:pt x="1340485" y="1364807"/>
                </a:lnTo>
                <a:lnTo>
                  <a:pt x="1341437" y="1369870"/>
                </a:lnTo>
                <a:lnTo>
                  <a:pt x="1341437" y="1374934"/>
                </a:lnTo>
                <a:lnTo>
                  <a:pt x="1341437" y="1379681"/>
                </a:lnTo>
                <a:lnTo>
                  <a:pt x="1340485" y="1384745"/>
                </a:lnTo>
                <a:lnTo>
                  <a:pt x="1339216" y="1389492"/>
                </a:lnTo>
                <a:lnTo>
                  <a:pt x="1337630" y="1393923"/>
                </a:lnTo>
                <a:lnTo>
                  <a:pt x="1335409" y="1398037"/>
                </a:lnTo>
                <a:lnTo>
                  <a:pt x="1332871" y="1402151"/>
                </a:lnTo>
                <a:lnTo>
                  <a:pt x="1330016" y="1405632"/>
                </a:lnTo>
                <a:lnTo>
                  <a:pt x="1327161" y="1409430"/>
                </a:lnTo>
                <a:lnTo>
                  <a:pt x="1323671" y="1412595"/>
                </a:lnTo>
                <a:lnTo>
                  <a:pt x="1319864" y="1415443"/>
                </a:lnTo>
                <a:lnTo>
                  <a:pt x="1315740" y="1417659"/>
                </a:lnTo>
                <a:lnTo>
                  <a:pt x="1311615" y="1419874"/>
                </a:lnTo>
                <a:lnTo>
                  <a:pt x="1306857" y="1421773"/>
                </a:lnTo>
                <a:lnTo>
                  <a:pt x="1302415" y="1422722"/>
                </a:lnTo>
                <a:lnTo>
                  <a:pt x="1297339" y="1423672"/>
                </a:lnTo>
                <a:lnTo>
                  <a:pt x="1292263" y="1423988"/>
                </a:lnTo>
                <a:lnTo>
                  <a:pt x="984211" y="1423988"/>
                </a:lnTo>
                <a:lnTo>
                  <a:pt x="979453" y="1423672"/>
                </a:lnTo>
                <a:lnTo>
                  <a:pt x="974377" y="1422722"/>
                </a:lnTo>
                <a:lnTo>
                  <a:pt x="969618" y="1421773"/>
                </a:lnTo>
                <a:lnTo>
                  <a:pt x="965176" y="1419874"/>
                </a:lnTo>
                <a:lnTo>
                  <a:pt x="960735" y="1417659"/>
                </a:lnTo>
                <a:lnTo>
                  <a:pt x="956928" y="1415443"/>
                </a:lnTo>
                <a:lnTo>
                  <a:pt x="952803" y="1412595"/>
                </a:lnTo>
                <a:lnTo>
                  <a:pt x="949631" y="1409430"/>
                </a:lnTo>
                <a:lnTo>
                  <a:pt x="946141" y="1405632"/>
                </a:lnTo>
                <a:lnTo>
                  <a:pt x="943286" y="1402151"/>
                </a:lnTo>
                <a:lnTo>
                  <a:pt x="941065" y="1398037"/>
                </a:lnTo>
                <a:lnTo>
                  <a:pt x="938844" y="1393923"/>
                </a:lnTo>
                <a:lnTo>
                  <a:pt x="937258" y="1389492"/>
                </a:lnTo>
                <a:lnTo>
                  <a:pt x="935989" y="1384745"/>
                </a:lnTo>
                <a:lnTo>
                  <a:pt x="935355" y="1379681"/>
                </a:lnTo>
                <a:lnTo>
                  <a:pt x="935037" y="1374934"/>
                </a:lnTo>
                <a:lnTo>
                  <a:pt x="935355" y="1369870"/>
                </a:lnTo>
                <a:lnTo>
                  <a:pt x="935989" y="1364807"/>
                </a:lnTo>
                <a:lnTo>
                  <a:pt x="937258" y="1360059"/>
                </a:lnTo>
                <a:lnTo>
                  <a:pt x="938844" y="1355629"/>
                </a:lnTo>
                <a:lnTo>
                  <a:pt x="940748" y="1351198"/>
                </a:lnTo>
                <a:lnTo>
                  <a:pt x="943286" y="1347400"/>
                </a:lnTo>
                <a:lnTo>
                  <a:pt x="946141" y="1343286"/>
                </a:lnTo>
                <a:lnTo>
                  <a:pt x="949631" y="1340121"/>
                </a:lnTo>
                <a:lnTo>
                  <a:pt x="952803" y="1336640"/>
                </a:lnTo>
                <a:lnTo>
                  <a:pt x="956928" y="1333792"/>
                </a:lnTo>
                <a:lnTo>
                  <a:pt x="960735" y="1331260"/>
                </a:lnTo>
                <a:lnTo>
                  <a:pt x="965176" y="1329361"/>
                </a:lnTo>
                <a:lnTo>
                  <a:pt x="969618" y="1327779"/>
                </a:lnTo>
                <a:lnTo>
                  <a:pt x="974377" y="1326513"/>
                </a:lnTo>
                <a:lnTo>
                  <a:pt x="979453" y="1325880"/>
                </a:lnTo>
                <a:lnTo>
                  <a:pt x="984211" y="1325563"/>
                </a:lnTo>
                <a:close/>
                <a:moveTo>
                  <a:pt x="369286" y="1074738"/>
                </a:moveTo>
                <a:lnTo>
                  <a:pt x="887697" y="1074738"/>
                </a:lnTo>
                <a:lnTo>
                  <a:pt x="894368" y="1075056"/>
                </a:lnTo>
                <a:lnTo>
                  <a:pt x="901356" y="1076008"/>
                </a:lnTo>
                <a:lnTo>
                  <a:pt x="908027" y="1077278"/>
                </a:lnTo>
                <a:lnTo>
                  <a:pt x="914063" y="1079183"/>
                </a:lnTo>
                <a:lnTo>
                  <a:pt x="920098" y="1081406"/>
                </a:lnTo>
                <a:lnTo>
                  <a:pt x="925816" y="1084263"/>
                </a:lnTo>
                <a:lnTo>
                  <a:pt x="930898" y="1087438"/>
                </a:lnTo>
                <a:lnTo>
                  <a:pt x="935663" y="1090931"/>
                </a:lnTo>
                <a:lnTo>
                  <a:pt x="940110" y="1094741"/>
                </a:lnTo>
                <a:lnTo>
                  <a:pt x="944240" y="1099186"/>
                </a:lnTo>
                <a:lnTo>
                  <a:pt x="947416" y="1103948"/>
                </a:lnTo>
                <a:lnTo>
                  <a:pt x="950275" y="1108711"/>
                </a:lnTo>
                <a:lnTo>
                  <a:pt x="952499" y="1113791"/>
                </a:lnTo>
                <a:lnTo>
                  <a:pt x="954405" y="1118871"/>
                </a:lnTo>
                <a:lnTo>
                  <a:pt x="955358" y="1124903"/>
                </a:lnTo>
                <a:lnTo>
                  <a:pt x="955675" y="1130301"/>
                </a:lnTo>
                <a:lnTo>
                  <a:pt x="955358" y="1136016"/>
                </a:lnTo>
                <a:lnTo>
                  <a:pt x="954405" y="1141413"/>
                </a:lnTo>
                <a:lnTo>
                  <a:pt x="952499" y="1147128"/>
                </a:lnTo>
                <a:lnTo>
                  <a:pt x="950275" y="1152208"/>
                </a:lnTo>
                <a:lnTo>
                  <a:pt x="947416" y="1156971"/>
                </a:lnTo>
                <a:lnTo>
                  <a:pt x="944240" y="1161098"/>
                </a:lnTo>
                <a:lnTo>
                  <a:pt x="940110" y="1165543"/>
                </a:lnTo>
                <a:lnTo>
                  <a:pt x="935663" y="1169671"/>
                </a:lnTo>
                <a:lnTo>
                  <a:pt x="930898" y="1173163"/>
                </a:lnTo>
                <a:lnTo>
                  <a:pt x="925816" y="1176656"/>
                </a:lnTo>
                <a:lnTo>
                  <a:pt x="920098" y="1179196"/>
                </a:lnTo>
                <a:lnTo>
                  <a:pt x="914063" y="1181736"/>
                </a:lnTo>
                <a:lnTo>
                  <a:pt x="908027" y="1183323"/>
                </a:lnTo>
                <a:lnTo>
                  <a:pt x="901356" y="1184593"/>
                </a:lnTo>
                <a:lnTo>
                  <a:pt x="894368" y="1185546"/>
                </a:lnTo>
                <a:lnTo>
                  <a:pt x="887697" y="1185863"/>
                </a:lnTo>
                <a:lnTo>
                  <a:pt x="369286" y="1185863"/>
                </a:lnTo>
                <a:lnTo>
                  <a:pt x="362615" y="1185546"/>
                </a:lnTo>
                <a:lnTo>
                  <a:pt x="355944" y="1184593"/>
                </a:lnTo>
                <a:lnTo>
                  <a:pt x="349273" y="1183323"/>
                </a:lnTo>
                <a:lnTo>
                  <a:pt x="343238" y="1181736"/>
                </a:lnTo>
                <a:lnTo>
                  <a:pt x="337203" y="1179196"/>
                </a:lnTo>
                <a:lnTo>
                  <a:pt x="331485" y="1176656"/>
                </a:lnTo>
                <a:lnTo>
                  <a:pt x="326402" y="1173163"/>
                </a:lnTo>
                <a:lnTo>
                  <a:pt x="321637" y="1169671"/>
                </a:lnTo>
                <a:lnTo>
                  <a:pt x="317190" y="1165543"/>
                </a:lnTo>
                <a:lnTo>
                  <a:pt x="313378" y="1161098"/>
                </a:lnTo>
                <a:lnTo>
                  <a:pt x="309884" y="1156971"/>
                </a:lnTo>
                <a:lnTo>
                  <a:pt x="307025" y="1152208"/>
                </a:lnTo>
                <a:lnTo>
                  <a:pt x="304802" y="1147128"/>
                </a:lnTo>
                <a:lnTo>
                  <a:pt x="302896" y="1141413"/>
                </a:lnTo>
                <a:lnTo>
                  <a:pt x="301943" y="1136016"/>
                </a:lnTo>
                <a:lnTo>
                  <a:pt x="301625" y="1130301"/>
                </a:lnTo>
                <a:lnTo>
                  <a:pt x="301943" y="1124903"/>
                </a:lnTo>
                <a:lnTo>
                  <a:pt x="302896" y="1119188"/>
                </a:lnTo>
                <a:lnTo>
                  <a:pt x="304802" y="1113791"/>
                </a:lnTo>
                <a:lnTo>
                  <a:pt x="307025" y="1108711"/>
                </a:lnTo>
                <a:lnTo>
                  <a:pt x="309884" y="1103948"/>
                </a:lnTo>
                <a:lnTo>
                  <a:pt x="313378" y="1099186"/>
                </a:lnTo>
                <a:lnTo>
                  <a:pt x="317190" y="1094741"/>
                </a:lnTo>
                <a:lnTo>
                  <a:pt x="321637" y="1091248"/>
                </a:lnTo>
                <a:lnTo>
                  <a:pt x="326402" y="1087438"/>
                </a:lnTo>
                <a:lnTo>
                  <a:pt x="331485" y="1084263"/>
                </a:lnTo>
                <a:lnTo>
                  <a:pt x="337203" y="1081406"/>
                </a:lnTo>
                <a:lnTo>
                  <a:pt x="343238" y="1079183"/>
                </a:lnTo>
                <a:lnTo>
                  <a:pt x="349273" y="1077278"/>
                </a:lnTo>
                <a:lnTo>
                  <a:pt x="355944" y="1076008"/>
                </a:lnTo>
                <a:lnTo>
                  <a:pt x="362615" y="1075056"/>
                </a:lnTo>
                <a:lnTo>
                  <a:pt x="369286" y="1074738"/>
                </a:lnTo>
                <a:close/>
                <a:moveTo>
                  <a:pt x="1261435" y="965200"/>
                </a:moveTo>
                <a:lnTo>
                  <a:pt x="1264624" y="965200"/>
                </a:lnTo>
                <a:lnTo>
                  <a:pt x="1267814" y="965200"/>
                </a:lnTo>
                <a:lnTo>
                  <a:pt x="1271322" y="965838"/>
                </a:lnTo>
                <a:lnTo>
                  <a:pt x="1275149" y="967114"/>
                </a:lnTo>
                <a:lnTo>
                  <a:pt x="1278977" y="968390"/>
                </a:lnTo>
                <a:lnTo>
                  <a:pt x="1282804" y="969984"/>
                </a:lnTo>
                <a:lnTo>
                  <a:pt x="1290777" y="973811"/>
                </a:lnTo>
                <a:lnTo>
                  <a:pt x="1298113" y="978277"/>
                </a:lnTo>
                <a:lnTo>
                  <a:pt x="1304491" y="982742"/>
                </a:lnTo>
                <a:lnTo>
                  <a:pt x="1308637" y="986250"/>
                </a:lnTo>
                <a:lnTo>
                  <a:pt x="1312784" y="990715"/>
                </a:lnTo>
                <a:lnTo>
                  <a:pt x="1317249" y="997094"/>
                </a:lnTo>
                <a:lnTo>
                  <a:pt x="1321395" y="1004429"/>
                </a:lnTo>
                <a:lnTo>
                  <a:pt x="1325222" y="1012403"/>
                </a:lnTo>
                <a:lnTo>
                  <a:pt x="1326817" y="1016549"/>
                </a:lnTo>
                <a:lnTo>
                  <a:pt x="1328092" y="1020057"/>
                </a:lnTo>
                <a:lnTo>
                  <a:pt x="1329368" y="1024203"/>
                </a:lnTo>
                <a:lnTo>
                  <a:pt x="1330006" y="1027711"/>
                </a:lnTo>
                <a:lnTo>
                  <a:pt x="1330325" y="1030901"/>
                </a:lnTo>
                <a:lnTo>
                  <a:pt x="1330006" y="1034090"/>
                </a:lnTo>
                <a:lnTo>
                  <a:pt x="1329368" y="1036004"/>
                </a:lnTo>
                <a:lnTo>
                  <a:pt x="1327774" y="1038236"/>
                </a:lnTo>
                <a:lnTo>
                  <a:pt x="1228904" y="1099472"/>
                </a:lnTo>
                <a:lnTo>
                  <a:pt x="1226990" y="1101066"/>
                </a:lnTo>
                <a:lnTo>
                  <a:pt x="1225396" y="1102342"/>
                </a:lnTo>
                <a:lnTo>
                  <a:pt x="1223163" y="1103618"/>
                </a:lnTo>
                <a:lnTo>
                  <a:pt x="1220930" y="1104575"/>
                </a:lnTo>
                <a:lnTo>
                  <a:pt x="1219017" y="1105213"/>
                </a:lnTo>
                <a:lnTo>
                  <a:pt x="1216784" y="1105850"/>
                </a:lnTo>
                <a:lnTo>
                  <a:pt x="1212000" y="1106488"/>
                </a:lnTo>
                <a:lnTo>
                  <a:pt x="1207854" y="1105850"/>
                </a:lnTo>
                <a:lnTo>
                  <a:pt x="1205622" y="1105213"/>
                </a:lnTo>
                <a:lnTo>
                  <a:pt x="1203389" y="1104575"/>
                </a:lnTo>
                <a:lnTo>
                  <a:pt x="1201475" y="1103618"/>
                </a:lnTo>
                <a:lnTo>
                  <a:pt x="1199243" y="1102342"/>
                </a:lnTo>
                <a:lnTo>
                  <a:pt x="1197329" y="1101066"/>
                </a:lnTo>
                <a:lnTo>
                  <a:pt x="1195735" y="1099472"/>
                </a:lnTo>
                <a:lnTo>
                  <a:pt x="1194140" y="1097558"/>
                </a:lnTo>
                <a:lnTo>
                  <a:pt x="1192864" y="1095963"/>
                </a:lnTo>
                <a:lnTo>
                  <a:pt x="1191588" y="1093731"/>
                </a:lnTo>
                <a:lnTo>
                  <a:pt x="1190632" y="1091817"/>
                </a:lnTo>
                <a:lnTo>
                  <a:pt x="1189356" y="1087352"/>
                </a:lnTo>
                <a:lnTo>
                  <a:pt x="1189037" y="1082887"/>
                </a:lnTo>
                <a:lnTo>
                  <a:pt x="1189356" y="1078741"/>
                </a:lnTo>
                <a:lnTo>
                  <a:pt x="1190632" y="1074276"/>
                </a:lnTo>
                <a:lnTo>
                  <a:pt x="1191588" y="1072043"/>
                </a:lnTo>
                <a:lnTo>
                  <a:pt x="1192864" y="1070130"/>
                </a:lnTo>
                <a:lnTo>
                  <a:pt x="1194140" y="1068535"/>
                </a:lnTo>
                <a:lnTo>
                  <a:pt x="1195735" y="1066621"/>
                </a:lnTo>
                <a:lnTo>
                  <a:pt x="1257289" y="967433"/>
                </a:lnTo>
                <a:lnTo>
                  <a:pt x="1258884" y="965838"/>
                </a:lnTo>
                <a:lnTo>
                  <a:pt x="1261435" y="965200"/>
                </a:lnTo>
                <a:close/>
                <a:moveTo>
                  <a:pt x="346041" y="844550"/>
                </a:moveTo>
                <a:lnTo>
                  <a:pt x="350799" y="844550"/>
                </a:lnTo>
                <a:lnTo>
                  <a:pt x="658851" y="844550"/>
                </a:lnTo>
                <a:lnTo>
                  <a:pt x="663927" y="844550"/>
                </a:lnTo>
                <a:lnTo>
                  <a:pt x="669003" y="845185"/>
                </a:lnTo>
                <a:lnTo>
                  <a:pt x="673762" y="846773"/>
                </a:lnTo>
                <a:lnTo>
                  <a:pt x="678204" y="848043"/>
                </a:lnTo>
                <a:lnTo>
                  <a:pt x="682645" y="850265"/>
                </a:lnTo>
                <a:lnTo>
                  <a:pt x="686452" y="852805"/>
                </a:lnTo>
                <a:lnTo>
                  <a:pt x="690259" y="855345"/>
                </a:lnTo>
                <a:lnTo>
                  <a:pt x="693749" y="858838"/>
                </a:lnTo>
                <a:lnTo>
                  <a:pt x="697239" y="862330"/>
                </a:lnTo>
                <a:lnTo>
                  <a:pt x="699777" y="865823"/>
                </a:lnTo>
                <a:lnTo>
                  <a:pt x="702315" y="869950"/>
                </a:lnTo>
                <a:lnTo>
                  <a:pt x="704218" y="874395"/>
                </a:lnTo>
                <a:lnTo>
                  <a:pt x="705804" y="879158"/>
                </a:lnTo>
                <a:lnTo>
                  <a:pt x="707391" y="883920"/>
                </a:lnTo>
                <a:lnTo>
                  <a:pt x="708025" y="888683"/>
                </a:lnTo>
                <a:lnTo>
                  <a:pt x="708025" y="893763"/>
                </a:lnTo>
                <a:lnTo>
                  <a:pt x="708025" y="898843"/>
                </a:lnTo>
                <a:lnTo>
                  <a:pt x="707391" y="903605"/>
                </a:lnTo>
                <a:lnTo>
                  <a:pt x="705804" y="908368"/>
                </a:lnTo>
                <a:lnTo>
                  <a:pt x="704218" y="912495"/>
                </a:lnTo>
                <a:lnTo>
                  <a:pt x="702315" y="916940"/>
                </a:lnTo>
                <a:lnTo>
                  <a:pt x="699777" y="921068"/>
                </a:lnTo>
                <a:lnTo>
                  <a:pt x="697239" y="924878"/>
                </a:lnTo>
                <a:lnTo>
                  <a:pt x="693749" y="928370"/>
                </a:lnTo>
                <a:lnTo>
                  <a:pt x="690259" y="931545"/>
                </a:lnTo>
                <a:lnTo>
                  <a:pt x="686452" y="934403"/>
                </a:lnTo>
                <a:lnTo>
                  <a:pt x="682645" y="936943"/>
                </a:lnTo>
                <a:lnTo>
                  <a:pt x="678204" y="938848"/>
                </a:lnTo>
                <a:lnTo>
                  <a:pt x="673762" y="940753"/>
                </a:lnTo>
                <a:lnTo>
                  <a:pt x="669003" y="941705"/>
                </a:lnTo>
                <a:lnTo>
                  <a:pt x="663927" y="942658"/>
                </a:lnTo>
                <a:lnTo>
                  <a:pt x="658851" y="942975"/>
                </a:lnTo>
                <a:lnTo>
                  <a:pt x="350799" y="942975"/>
                </a:lnTo>
                <a:lnTo>
                  <a:pt x="346041" y="942658"/>
                </a:lnTo>
                <a:lnTo>
                  <a:pt x="340965" y="941705"/>
                </a:lnTo>
                <a:lnTo>
                  <a:pt x="336206" y="940753"/>
                </a:lnTo>
                <a:lnTo>
                  <a:pt x="331764" y="938848"/>
                </a:lnTo>
                <a:lnTo>
                  <a:pt x="327323" y="936943"/>
                </a:lnTo>
                <a:lnTo>
                  <a:pt x="323516" y="934403"/>
                </a:lnTo>
                <a:lnTo>
                  <a:pt x="319391" y="931545"/>
                </a:lnTo>
                <a:lnTo>
                  <a:pt x="316219" y="928370"/>
                </a:lnTo>
                <a:lnTo>
                  <a:pt x="312729" y="924878"/>
                </a:lnTo>
                <a:lnTo>
                  <a:pt x="309874" y="921068"/>
                </a:lnTo>
                <a:lnTo>
                  <a:pt x="307653" y="916940"/>
                </a:lnTo>
                <a:lnTo>
                  <a:pt x="305432" y="912495"/>
                </a:lnTo>
                <a:lnTo>
                  <a:pt x="303846" y="908368"/>
                </a:lnTo>
                <a:lnTo>
                  <a:pt x="302577" y="903605"/>
                </a:lnTo>
                <a:lnTo>
                  <a:pt x="301943" y="898843"/>
                </a:lnTo>
                <a:lnTo>
                  <a:pt x="301625" y="893763"/>
                </a:lnTo>
                <a:lnTo>
                  <a:pt x="301943" y="888683"/>
                </a:lnTo>
                <a:lnTo>
                  <a:pt x="302577" y="883920"/>
                </a:lnTo>
                <a:lnTo>
                  <a:pt x="303846" y="879158"/>
                </a:lnTo>
                <a:lnTo>
                  <a:pt x="305432" y="874395"/>
                </a:lnTo>
                <a:lnTo>
                  <a:pt x="307336" y="869950"/>
                </a:lnTo>
                <a:lnTo>
                  <a:pt x="309874" y="865823"/>
                </a:lnTo>
                <a:lnTo>
                  <a:pt x="312729" y="862330"/>
                </a:lnTo>
                <a:lnTo>
                  <a:pt x="316219" y="858838"/>
                </a:lnTo>
                <a:lnTo>
                  <a:pt x="319391" y="855345"/>
                </a:lnTo>
                <a:lnTo>
                  <a:pt x="323516" y="852805"/>
                </a:lnTo>
                <a:lnTo>
                  <a:pt x="327323" y="850265"/>
                </a:lnTo>
                <a:lnTo>
                  <a:pt x="331764" y="848043"/>
                </a:lnTo>
                <a:lnTo>
                  <a:pt x="336206" y="846773"/>
                </a:lnTo>
                <a:lnTo>
                  <a:pt x="340965" y="845185"/>
                </a:lnTo>
                <a:lnTo>
                  <a:pt x="346041" y="844550"/>
                </a:lnTo>
                <a:close/>
                <a:moveTo>
                  <a:pt x="344144" y="590550"/>
                </a:moveTo>
                <a:lnTo>
                  <a:pt x="960782" y="590550"/>
                </a:lnTo>
                <a:lnTo>
                  <a:pt x="966812" y="591185"/>
                </a:lnTo>
                <a:lnTo>
                  <a:pt x="973159" y="592138"/>
                </a:lnTo>
                <a:lnTo>
                  <a:pt x="978871" y="593725"/>
                </a:lnTo>
                <a:lnTo>
                  <a:pt x="984584" y="595630"/>
                </a:lnTo>
                <a:lnTo>
                  <a:pt x="990296" y="598488"/>
                </a:lnTo>
                <a:lnTo>
                  <a:pt x="995374" y="601345"/>
                </a:lnTo>
                <a:lnTo>
                  <a:pt x="1000135" y="604838"/>
                </a:lnTo>
                <a:lnTo>
                  <a:pt x="1004260" y="608965"/>
                </a:lnTo>
                <a:lnTo>
                  <a:pt x="1008386" y="613410"/>
                </a:lnTo>
                <a:lnTo>
                  <a:pt x="1011560" y="617855"/>
                </a:lnTo>
                <a:lnTo>
                  <a:pt x="1015051" y="623253"/>
                </a:lnTo>
                <a:lnTo>
                  <a:pt x="1017590" y="628650"/>
                </a:lnTo>
                <a:lnTo>
                  <a:pt x="1019811" y="634048"/>
                </a:lnTo>
                <a:lnTo>
                  <a:pt x="1021081" y="639763"/>
                </a:lnTo>
                <a:lnTo>
                  <a:pt x="1021715" y="646113"/>
                </a:lnTo>
                <a:lnTo>
                  <a:pt x="1022350" y="652145"/>
                </a:lnTo>
                <a:lnTo>
                  <a:pt x="1021715" y="658813"/>
                </a:lnTo>
                <a:lnTo>
                  <a:pt x="1021081" y="664528"/>
                </a:lnTo>
                <a:lnTo>
                  <a:pt x="1019811" y="670878"/>
                </a:lnTo>
                <a:lnTo>
                  <a:pt x="1017590" y="676275"/>
                </a:lnTo>
                <a:lnTo>
                  <a:pt x="1015051" y="681673"/>
                </a:lnTo>
                <a:lnTo>
                  <a:pt x="1011560" y="686753"/>
                </a:lnTo>
                <a:lnTo>
                  <a:pt x="1008386" y="691515"/>
                </a:lnTo>
                <a:lnTo>
                  <a:pt x="1004260" y="695960"/>
                </a:lnTo>
                <a:lnTo>
                  <a:pt x="1000135" y="700088"/>
                </a:lnTo>
                <a:lnTo>
                  <a:pt x="995374" y="703580"/>
                </a:lnTo>
                <a:lnTo>
                  <a:pt x="990296" y="706438"/>
                </a:lnTo>
                <a:lnTo>
                  <a:pt x="984584" y="708978"/>
                </a:lnTo>
                <a:lnTo>
                  <a:pt x="978871" y="711200"/>
                </a:lnTo>
                <a:lnTo>
                  <a:pt x="973159" y="712788"/>
                </a:lnTo>
                <a:lnTo>
                  <a:pt x="966812" y="713740"/>
                </a:lnTo>
                <a:lnTo>
                  <a:pt x="960782" y="714375"/>
                </a:lnTo>
                <a:lnTo>
                  <a:pt x="344144" y="714375"/>
                </a:lnTo>
                <a:lnTo>
                  <a:pt x="338114" y="713740"/>
                </a:lnTo>
                <a:lnTo>
                  <a:pt x="331767" y="712788"/>
                </a:lnTo>
                <a:lnTo>
                  <a:pt x="326054" y="711200"/>
                </a:lnTo>
                <a:lnTo>
                  <a:pt x="320342" y="708978"/>
                </a:lnTo>
                <a:lnTo>
                  <a:pt x="314946" y="706438"/>
                </a:lnTo>
                <a:lnTo>
                  <a:pt x="309869" y="703580"/>
                </a:lnTo>
                <a:lnTo>
                  <a:pt x="305108" y="700088"/>
                </a:lnTo>
                <a:lnTo>
                  <a:pt x="300982" y="695960"/>
                </a:lnTo>
                <a:lnTo>
                  <a:pt x="296857" y="691515"/>
                </a:lnTo>
                <a:lnTo>
                  <a:pt x="293366" y="686753"/>
                </a:lnTo>
                <a:lnTo>
                  <a:pt x="290192" y="681673"/>
                </a:lnTo>
                <a:lnTo>
                  <a:pt x="287653" y="676275"/>
                </a:lnTo>
                <a:lnTo>
                  <a:pt x="285432" y="670878"/>
                </a:lnTo>
                <a:lnTo>
                  <a:pt x="284162" y="664528"/>
                </a:lnTo>
                <a:lnTo>
                  <a:pt x="282893" y="658813"/>
                </a:lnTo>
                <a:lnTo>
                  <a:pt x="282575" y="652145"/>
                </a:lnTo>
                <a:lnTo>
                  <a:pt x="282893" y="646113"/>
                </a:lnTo>
                <a:lnTo>
                  <a:pt x="284162" y="639763"/>
                </a:lnTo>
                <a:lnTo>
                  <a:pt x="285432" y="634048"/>
                </a:lnTo>
                <a:lnTo>
                  <a:pt x="287653" y="628650"/>
                </a:lnTo>
                <a:lnTo>
                  <a:pt x="290192" y="623253"/>
                </a:lnTo>
                <a:lnTo>
                  <a:pt x="293366" y="617855"/>
                </a:lnTo>
                <a:lnTo>
                  <a:pt x="296857" y="613410"/>
                </a:lnTo>
                <a:lnTo>
                  <a:pt x="300982" y="608965"/>
                </a:lnTo>
                <a:lnTo>
                  <a:pt x="305108" y="604838"/>
                </a:lnTo>
                <a:lnTo>
                  <a:pt x="309869" y="601345"/>
                </a:lnTo>
                <a:lnTo>
                  <a:pt x="314946" y="598488"/>
                </a:lnTo>
                <a:lnTo>
                  <a:pt x="320342" y="595630"/>
                </a:lnTo>
                <a:lnTo>
                  <a:pt x="326054" y="593725"/>
                </a:lnTo>
                <a:lnTo>
                  <a:pt x="331767" y="592138"/>
                </a:lnTo>
                <a:lnTo>
                  <a:pt x="338114" y="591185"/>
                </a:lnTo>
                <a:lnTo>
                  <a:pt x="344144" y="590550"/>
                </a:lnTo>
                <a:close/>
                <a:moveTo>
                  <a:pt x="1750865" y="411163"/>
                </a:moveTo>
                <a:lnTo>
                  <a:pt x="1754043" y="411481"/>
                </a:lnTo>
                <a:lnTo>
                  <a:pt x="1757540" y="411798"/>
                </a:lnTo>
                <a:lnTo>
                  <a:pt x="1760718" y="413068"/>
                </a:lnTo>
                <a:lnTo>
                  <a:pt x="1764214" y="414021"/>
                </a:lnTo>
                <a:lnTo>
                  <a:pt x="1767710" y="414973"/>
                </a:lnTo>
                <a:lnTo>
                  <a:pt x="1770889" y="416878"/>
                </a:lnTo>
                <a:lnTo>
                  <a:pt x="1777563" y="421006"/>
                </a:lnTo>
                <a:lnTo>
                  <a:pt x="1784555" y="425768"/>
                </a:lnTo>
                <a:lnTo>
                  <a:pt x="1790912" y="431166"/>
                </a:lnTo>
                <a:lnTo>
                  <a:pt x="1797904" y="437198"/>
                </a:lnTo>
                <a:lnTo>
                  <a:pt x="1812207" y="451486"/>
                </a:lnTo>
                <a:lnTo>
                  <a:pt x="1827145" y="466408"/>
                </a:lnTo>
                <a:lnTo>
                  <a:pt x="1836680" y="476251"/>
                </a:lnTo>
                <a:lnTo>
                  <a:pt x="1851935" y="491173"/>
                </a:lnTo>
                <a:lnTo>
                  <a:pt x="1865920" y="505461"/>
                </a:lnTo>
                <a:lnTo>
                  <a:pt x="1872277" y="512446"/>
                </a:lnTo>
                <a:lnTo>
                  <a:pt x="1877680" y="519431"/>
                </a:lnTo>
                <a:lnTo>
                  <a:pt x="1882447" y="525781"/>
                </a:lnTo>
                <a:lnTo>
                  <a:pt x="1886579" y="532766"/>
                </a:lnTo>
                <a:lnTo>
                  <a:pt x="1888486" y="536258"/>
                </a:lnTo>
                <a:lnTo>
                  <a:pt x="1889439" y="539433"/>
                </a:lnTo>
                <a:lnTo>
                  <a:pt x="1891029" y="542608"/>
                </a:lnTo>
                <a:lnTo>
                  <a:pt x="1891664" y="546101"/>
                </a:lnTo>
                <a:lnTo>
                  <a:pt x="1891982" y="549593"/>
                </a:lnTo>
                <a:lnTo>
                  <a:pt x="1892300" y="552768"/>
                </a:lnTo>
                <a:lnTo>
                  <a:pt x="1892300" y="556261"/>
                </a:lnTo>
                <a:lnTo>
                  <a:pt x="1891664" y="559753"/>
                </a:lnTo>
                <a:lnTo>
                  <a:pt x="1891029" y="562928"/>
                </a:lnTo>
                <a:lnTo>
                  <a:pt x="1889757" y="566738"/>
                </a:lnTo>
                <a:lnTo>
                  <a:pt x="1888486" y="570231"/>
                </a:lnTo>
                <a:lnTo>
                  <a:pt x="1886261" y="574041"/>
                </a:lnTo>
                <a:lnTo>
                  <a:pt x="1884036" y="577533"/>
                </a:lnTo>
                <a:lnTo>
                  <a:pt x="1881176" y="581343"/>
                </a:lnTo>
                <a:lnTo>
                  <a:pt x="1877680" y="585153"/>
                </a:lnTo>
                <a:lnTo>
                  <a:pt x="1874184" y="588963"/>
                </a:lnTo>
                <a:lnTo>
                  <a:pt x="1476895" y="985838"/>
                </a:lnTo>
                <a:lnTo>
                  <a:pt x="1472763" y="989966"/>
                </a:lnTo>
                <a:lnTo>
                  <a:pt x="1468313" y="993458"/>
                </a:lnTo>
                <a:lnTo>
                  <a:pt x="1464182" y="996633"/>
                </a:lnTo>
                <a:lnTo>
                  <a:pt x="1459732" y="999808"/>
                </a:lnTo>
                <a:lnTo>
                  <a:pt x="1455282" y="1002348"/>
                </a:lnTo>
                <a:lnTo>
                  <a:pt x="1450515" y="1004888"/>
                </a:lnTo>
                <a:lnTo>
                  <a:pt x="1446065" y="1007111"/>
                </a:lnTo>
                <a:lnTo>
                  <a:pt x="1440980" y="1009016"/>
                </a:lnTo>
                <a:lnTo>
                  <a:pt x="1436212" y="1010921"/>
                </a:lnTo>
                <a:lnTo>
                  <a:pt x="1431445" y="1012826"/>
                </a:lnTo>
                <a:lnTo>
                  <a:pt x="1426360" y="1013778"/>
                </a:lnTo>
                <a:lnTo>
                  <a:pt x="1421274" y="1015366"/>
                </a:lnTo>
                <a:lnTo>
                  <a:pt x="1416507" y="1016001"/>
                </a:lnTo>
                <a:lnTo>
                  <a:pt x="1411422" y="1016953"/>
                </a:lnTo>
                <a:lnTo>
                  <a:pt x="1406336" y="1017271"/>
                </a:lnTo>
                <a:lnTo>
                  <a:pt x="1401569" y="1017588"/>
                </a:lnTo>
                <a:lnTo>
                  <a:pt x="1396484" y="1017588"/>
                </a:lnTo>
                <a:lnTo>
                  <a:pt x="1391716" y="1017271"/>
                </a:lnTo>
                <a:lnTo>
                  <a:pt x="1386949" y="1016953"/>
                </a:lnTo>
                <a:lnTo>
                  <a:pt x="1382499" y="1015683"/>
                </a:lnTo>
                <a:lnTo>
                  <a:pt x="1377731" y="1015048"/>
                </a:lnTo>
                <a:lnTo>
                  <a:pt x="1373282" y="1013461"/>
                </a:lnTo>
                <a:lnTo>
                  <a:pt x="1368832" y="1012191"/>
                </a:lnTo>
                <a:lnTo>
                  <a:pt x="1364700" y="1010286"/>
                </a:lnTo>
                <a:lnTo>
                  <a:pt x="1360886" y="1008063"/>
                </a:lnTo>
                <a:lnTo>
                  <a:pt x="1357072" y="1005523"/>
                </a:lnTo>
                <a:lnTo>
                  <a:pt x="1353576" y="1002983"/>
                </a:lnTo>
                <a:lnTo>
                  <a:pt x="1350080" y="1000126"/>
                </a:lnTo>
                <a:lnTo>
                  <a:pt x="1347220" y="996633"/>
                </a:lnTo>
                <a:lnTo>
                  <a:pt x="1344359" y="993458"/>
                </a:lnTo>
                <a:lnTo>
                  <a:pt x="1341817" y="989331"/>
                </a:lnTo>
                <a:lnTo>
                  <a:pt x="1339274" y="985521"/>
                </a:lnTo>
                <a:lnTo>
                  <a:pt x="1337367" y="981076"/>
                </a:lnTo>
                <a:lnTo>
                  <a:pt x="1335778" y="976313"/>
                </a:lnTo>
                <a:lnTo>
                  <a:pt x="1326561" y="967106"/>
                </a:lnTo>
                <a:lnTo>
                  <a:pt x="1322111" y="965518"/>
                </a:lnTo>
                <a:lnTo>
                  <a:pt x="1317979" y="963296"/>
                </a:lnTo>
                <a:lnTo>
                  <a:pt x="1314165" y="961073"/>
                </a:lnTo>
                <a:lnTo>
                  <a:pt x="1310351" y="958851"/>
                </a:lnTo>
                <a:lnTo>
                  <a:pt x="1307173" y="956311"/>
                </a:lnTo>
                <a:lnTo>
                  <a:pt x="1303995" y="953453"/>
                </a:lnTo>
                <a:lnTo>
                  <a:pt x="1301134" y="950913"/>
                </a:lnTo>
                <a:lnTo>
                  <a:pt x="1298274" y="948056"/>
                </a:lnTo>
                <a:lnTo>
                  <a:pt x="1295731" y="944563"/>
                </a:lnTo>
                <a:lnTo>
                  <a:pt x="1293824" y="941706"/>
                </a:lnTo>
                <a:lnTo>
                  <a:pt x="1291599" y="938531"/>
                </a:lnTo>
                <a:lnTo>
                  <a:pt x="1289692" y="935038"/>
                </a:lnTo>
                <a:lnTo>
                  <a:pt x="1288103" y="931546"/>
                </a:lnTo>
                <a:lnTo>
                  <a:pt x="1286832" y="928371"/>
                </a:lnTo>
                <a:lnTo>
                  <a:pt x="1284607" y="921068"/>
                </a:lnTo>
                <a:lnTo>
                  <a:pt x="1283336" y="913448"/>
                </a:lnTo>
                <a:lnTo>
                  <a:pt x="1282700" y="905511"/>
                </a:lnTo>
                <a:lnTo>
                  <a:pt x="1283018" y="897573"/>
                </a:lnTo>
                <a:lnTo>
                  <a:pt x="1283971" y="889953"/>
                </a:lnTo>
                <a:lnTo>
                  <a:pt x="1285560" y="882016"/>
                </a:lnTo>
                <a:lnTo>
                  <a:pt x="1287785" y="874078"/>
                </a:lnTo>
                <a:lnTo>
                  <a:pt x="1290646" y="866141"/>
                </a:lnTo>
                <a:lnTo>
                  <a:pt x="1294142" y="858521"/>
                </a:lnTo>
                <a:lnTo>
                  <a:pt x="1298909" y="849948"/>
                </a:lnTo>
                <a:lnTo>
                  <a:pt x="1304313" y="841376"/>
                </a:lnTo>
                <a:lnTo>
                  <a:pt x="1310351" y="833756"/>
                </a:lnTo>
                <a:lnTo>
                  <a:pt x="1317026" y="826136"/>
                </a:lnTo>
                <a:lnTo>
                  <a:pt x="1714315" y="429261"/>
                </a:lnTo>
                <a:lnTo>
                  <a:pt x="1718446" y="425768"/>
                </a:lnTo>
                <a:lnTo>
                  <a:pt x="1721943" y="422276"/>
                </a:lnTo>
                <a:lnTo>
                  <a:pt x="1726074" y="419736"/>
                </a:lnTo>
                <a:lnTo>
                  <a:pt x="1729571" y="417196"/>
                </a:lnTo>
                <a:lnTo>
                  <a:pt x="1733384" y="415608"/>
                </a:lnTo>
                <a:lnTo>
                  <a:pt x="1736881" y="414021"/>
                </a:lnTo>
                <a:lnTo>
                  <a:pt x="1740377" y="412433"/>
                </a:lnTo>
                <a:lnTo>
                  <a:pt x="1743873" y="411798"/>
                </a:lnTo>
                <a:lnTo>
                  <a:pt x="1747051" y="411481"/>
                </a:lnTo>
                <a:lnTo>
                  <a:pt x="1750865" y="411163"/>
                </a:lnTo>
                <a:close/>
                <a:moveTo>
                  <a:pt x="198373" y="319088"/>
                </a:moveTo>
                <a:lnTo>
                  <a:pt x="1557783" y="319088"/>
                </a:lnTo>
                <a:lnTo>
                  <a:pt x="1453042" y="423822"/>
                </a:lnTo>
                <a:lnTo>
                  <a:pt x="315492" y="423822"/>
                </a:lnTo>
                <a:lnTo>
                  <a:pt x="305336" y="424140"/>
                </a:lnTo>
                <a:lnTo>
                  <a:pt x="295179" y="424774"/>
                </a:lnTo>
                <a:lnTo>
                  <a:pt x="285340" y="426361"/>
                </a:lnTo>
                <a:lnTo>
                  <a:pt x="275500" y="427631"/>
                </a:lnTo>
                <a:lnTo>
                  <a:pt x="265979" y="429852"/>
                </a:lnTo>
                <a:lnTo>
                  <a:pt x="256457" y="433026"/>
                </a:lnTo>
                <a:lnTo>
                  <a:pt x="247570" y="435882"/>
                </a:lnTo>
                <a:lnTo>
                  <a:pt x="238365" y="439374"/>
                </a:lnTo>
                <a:lnTo>
                  <a:pt x="229478" y="443499"/>
                </a:lnTo>
                <a:lnTo>
                  <a:pt x="221226" y="447943"/>
                </a:lnTo>
                <a:lnTo>
                  <a:pt x="212973" y="452703"/>
                </a:lnTo>
                <a:lnTo>
                  <a:pt x="204721" y="457781"/>
                </a:lnTo>
                <a:lnTo>
                  <a:pt x="196786" y="463494"/>
                </a:lnTo>
                <a:lnTo>
                  <a:pt x="189486" y="469207"/>
                </a:lnTo>
                <a:lnTo>
                  <a:pt x="182186" y="475554"/>
                </a:lnTo>
                <a:lnTo>
                  <a:pt x="175203" y="481902"/>
                </a:lnTo>
                <a:lnTo>
                  <a:pt x="168855" y="488884"/>
                </a:lnTo>
                <a:lnTo>
                  <a:pt x="162507" y="496184"/>
                </a:lnTo>
                <a:lnTo>
                  <a:pt x="156794" y="503483"/>
                </a:lnTo>
                <a:lnTo>
                  <a:pt x="151398" y="511100"/>
                </a:lnTo>
                <a:lnTo>
                  <a:pt x="145685" y="519670"/>
                </a:lnTo>
                <a:lnTo>
                  <a:pt x="140924" y="527604"/>
                </a:lnTo>
                <a:lnTo>
                  <a:pt x="136798" y="536490"/>
                </a:lnTo>
                <a:lnTo>
                  <a:pt x="132672" y="545060"/>
                </a:lnTo>
                <a:lnTo>
                  <a:pt x="129498" y="554263"/>
                </a:lnTo>
                <a:lnTo>
                  <a:pt x="126007" y="563150"/>
                </a:lnTo>
                <a:lnTo>
                  <a:pt x="123468" y="572671"/>
                </a:lnTo>
                <a:lnTo>
                  <a:pt x="121246" y="582193"/>
                </a:lnTo>
                <a:lnTo>
                  <a:pt x="119659" y="592031"/>
                </a:lnTo>
                <a:lnTo>
                  <a:pt x="118072" y="601870"/>
                </a:lnTo>
                <a:lnTo>
                  <a:pt x="117437" y="612026"/>
                </a:lnTo>
                <a:lnTo>
                  <a:pt x="117437" y="622182"/>
                </a:lnTo>
                <a:lnTo>
                  <a:pt x="117437" y="1633658"/>
                </a:lnTo>
                <a:lnTo>
                  <a:pt x="117437" y="1643814"/>
                </a:lnTo>
                <a:lnTo>
                  <a:pt x="118072" y="1653970"/>
                </a:lnTo>
                <a:lnTo>
                  <a:pt x="119659" y="1663808"/>
                </a:lnTo>
                <a:lnTo>
                  <a:pt x="121246" y="1673647"/>
                </a:lnTo>
                <a:lnTo>
                  <a:pt x="123468" y="1683168"/>
                </a:lnTo>
                <a:lnTo>
                  <a:pt x="126007" y="1692689"/>
                </a:lnTo>
                <a:lnTo>
                  <a:pt x="129498" y="1701576"/>
                </a:lnTo>
                <a:lnTo>
                  <a:pt x="132672" y="1710780"/>
                </a:lnTo>
                <a:lnTo>
                  <a:pt x="136798" y="1719666"/>
                </a:lnTo>
                <a:lnTo>
                  <a:pt x="140924" y="1728235"/>
                </a:lnTo>
                <a:lnTo>
                  <a:pt x="145685" y="1736170"/>
                </a:lnTo>
                <a:lnTo>
                  <a:pt x="151398" y="1744739"/>
                </a:lnTo>
                <a:lnTo>
                  <a:pt x="156794" y="1752356"/>
                </a:lnTo>
                <a:lnTo>
                  <a:pt x="162507" y="1759656"/>
                </a:lnTo>
                <a:lnTo>
                  <a:pt x="168855" y="1766955"/>
                </a:lnTo>
                <a:lnTo>
                  <a:pt x="175203" y="1773938"/>
                </a:lnTo>
                <a:lnTo>
                  <a:pt x="182186" y="1780285"/>
                </a:lnTo>
                <a:lnTo>
                  <a:pt x="189486" y="1786633"/>
                </a:lnTo>
                <a:lnTo>
                  <a:pt x="196786" y="1792345"/>
                </a:lnTo>
                <a:lnTo>
                  <a:pt x="204721" y="1798375"/>
                </a:lnTo>
                <a:lnTo>
                  <a:pt x="212973" y="1803453"/>
                </a:lnTo>
                <a:lnTo>
                  <a:pt x="221226" y="1808214"/>
                </a:lnTo>
                <a:lnTo>
                  <a:pt x="229478" y="1812340"/>
                </a:lnTo>
                <a:lnTo>
                  <a:pt x="238365" y="1816466"/>
                </a:lnTo>
                <a:lnTo>
                  <a:pt x="247570" y="1819640"/>
                </a:lnTo>
                <a:lnTo>
                  <a:pt x="256457" y="1823131"/>
                </a:lnTo>
                <a:lnTo>
                  <a:pt x="265979" y="1825670"/>
                </a:lnTo>
                <a:lnTo>
                  <a:pt x="275500" y="1827891"/>
                </a:lnTo>
                <a:lnTo>
                  <a:pt x="285340" y="1829478"/>
                </a:lnTo>
                <a:lnTo>
                  <a:pt x="295179" y="1831065"/>
                </a:lnTo>
                <a:lnTo>
                  <a:pt x="305336" y="1831700"/>
                </a:lnTo>
                <a:lnTo>
                  <a:pt x="315492" y="1831700"/>
                </a:lnTo>
                <a:lnTo>
                  <a:pt x="1632371" y="1831700"/>
                </a:lnTo>
                <a:lnTo>
                  <a:pt x="1642527" y="1831700"/>
                </a:lnTo>
                <a:lnTo>
                  <a:pt x="1652367" y="1831065"/>
                </a:lnTo>
                <a:lnTo>
                  <a:pt x="1662523" y="1829478"/>
                </a:lnTo>
                <a:lnTo>
                  <a:pt x="1672045" y="1827891"/>
                </a:lnTo>
                <a:lnTo>
                  <a:pt x="1681885" y="1825670"/>
                </a:lnTo>
                <a:lnTo>
                  <a:pt x="1691089" y="1823131"/>
                </a:lnTo>
                <a:lnTo>
                  <a:pt x="1700611" y="1819640"/>
                </a:lnTo>
                <a:lnTo>
                  <a:pt x="1709181" y="1816466"/>
                </a:lnTo>
                <a:lnTo>
                  <a:pt x="1718385" y="1812340"/>
                </a:lnTo>
                <a:lnTo>
                  <a:pt x="1726637" y="1808214"/>
                </a:lnTo>
                <a:lnTo>
                  <a:pt x="1735207" y="1803453"/>
                </a:lnTo>
                <a:lnTo>
                  <a:pt x="1743142" y="1798375"/>
                </a:lnTo>
                <a:lnTo>
                  <a:pt x="1750760" y="1792345"/>
                </a:lnTo>
                <a:lnTo>
                  <a:pt x="1758377" y="1786633"/>
                </a:lnTo>
                <a:lnTo>
                  <a:pt x="1765677" y="1780285"/>
                </a:lnTo>
                <a:lnTo>
                  <a:pt x="1772660" y="1773938"/>
                </a:lnTo>
                <a:lnTo>
                  <a:pt x="1779325" y="1766955"/>
                </a:lnTo>
                <a:lnTo>
                  <a:pt x="1785356" y="1759973"/>
                </a:lnTo>
                <a:lnTo>
                  <a:pt x="1791069" y="1752356"/>
                </a:lnTo>
                <a:lnTo>
                  <a:pt x="1796782" y="1744739"/>
                </a:lnTo>
                <a:lnTo>
                  <a:pt x="1801861" y="1736805"/>
                </a:lnTo>
                <a:lnTo>
                  <a:pt x="1806621" y="1728235"/>
                </a:lnTo>
                <a:lnTo>
                  <a:pt x="1810748" y="1719666"/>
                </a:lnTo>
                <a:lnTo>
                  <a:pt x="1814874" y="1710780"/>
                </a:lnTo>
                <a:lnTo>
                  <a:pt x="1818683" y="1702211"/>
                </a:lnTo>
                <a:lnTo>
                  <a:pt x="1821857" y="1692689"/>
                </a:lnTo>
                <a:lnTo>
                  <a:pt x="1824396" y="1683168"/>
                </a:lnTo>
                <a:lnTo>
                  <a:pt x="1826617" y="1673647"/>
                </a:lnTo>
                <a:lnTo>
                  <a:pt x="1828522" y="1663808"/>
                </a:lnTo>
                <a:lnTo>
                  <a:pt x="1829474" y="1653970"/>
                </a:lnTo>
                <a:lnTo>
                  <a:pt x="1830109" y="1643814"/>
                </a:lnTo>
                <a:lnTo>
                  <a:pt x="1830426" y="1633658"/>
                </a:lnTo>
                <a:lnTo>
                  <a:pt x="1830426" y="1113162"/>
                </a:lnTo>
                <a:lnTo>
                  <a:pt x="1830426" y="773570"/>
                </a:lnTo>
                <a:lnTo>
                  <a:pt x="1947863" y="656458"/>
                </a:lnTo>
                <a:lnTo>
                  <a:pt x="1947863" y="1738391"/>
                </a:lnTo>
                <a:lnTo>
                  <a:pt x="1947546" y="1748865"/>
                </a:lnTo>
                <a:lnTo>
                  <a:pt x="1946911" y="1758704"/>
                </a:lnTo>
                <a:lnTo>
                  <a:pt x="1945324" y="1768860"/>
                </a:lnTo>
                <a:lnTo>
                  <a:pt x="1943419" y="1778063"/>
                </a:lnTo>
                <a:lnTo>
                  <a:pt x="1941198" y="1787902"/>
                </a:lnTo>
                <a:lnTo>
                  <a:pt x="1938659" y="1797423"/>
                </a:lnTo>
                <a:lnTo>
                  <a:pt x="1935802" y="1806627"/>
                </a:lnTo>
                <a:lnTo>
                  <a:pt x="1932311" y="1815831"/>
                </a:lnTo>
                <a:lnTo>
                  <a:pt x="1928184" y="1824400"/>
                </a:lnTo>
                <a:lnTo>
                  <a:pt x="1923741" y="1832969"/>
                </a:lnTo>
                <a:lnTo>
                  <a:pt x="1918980" y="1841221"/>
                </a:lnTo>
                <a:lnTo>
                  <a:pt x="1913902" y="1849156"/>
                </a:lnTo>
                <a:lnTo>
                  <a:pt x="1908188" y="1856773"/>
                </a:lnTo>
                <a:lnTo>
                  <a:pt x="1902475" y="1864707"/>
                </a:lnTo>
                <a:lnTo>
                  <a:pt x="1896127" y="1871689"/>
                </a:lnTo>
                <a:lnTo>
                  <a:pt x="1889462" y="1878671"/>
                </a:lnTo>
                <a:lnTo>
                  <a:pt x="1882797" y="1885336"/>
                </a:lnTo>
                <a:lnTo>
                  <a:pt x="1875497" y="1891366"/>
                </a:lnTo>
                <a:lnTo>
                  <a:pt x="1868197" y="1897397"/>
                </a:lnTo>
                <a:lnTo>
                  <a:pt x="1860579" y="1902792"/>
                </a:lnTo>
                <a:lnTo>
                  <a:pt x="1852327" y="1907870"/>
                </a:lnTo>
                <a:lnTo>
                  <a:pt x="1844074" y="1912631"/>
                </a:lnTo>
                <a:lnTo>
                  <a:pt x="1835187" y="1917074"/>
                </a:lnTo>
                <a:lnTo>
                  <a:pt x="1826617" y="1920882"/>
                </a:lnTo>
                <a:lnTo>
                  <a:pt x="1817413" y="1924691"/>
                </a:lnTo>
                <a:lnTo>
                  <a:pt x="1808209" y="1927865"/>
                </a:lnTo>
                <a:lnTo>
                  <a:pt x="1799004" y="1930404"/>
                </a:lnTo>
                <a:lnTo>
                  <a:pt x="1789482" y="1932625"/>
                </a:lnTo>
                <a:lnTo>
                  <a:pt x="1779643" y="1934530"/>
                </a:lnTo>
                <a:lnTo>
                  <a:pt x="1769803" y="1935482"/>
                </a:lnTo>
                <a:lnTo>
                  <a:pt x="1759647" y="1936434"/>
                </a:lnTo>
                <a:lnTo>
                  <a:pt x="1749173" y="1936751"/>
                </a:lnTo>
                <a:lnTo>
                  <a:pt x="198373" y="1936751"/>
                </a:lnTo>
                <a:lnTo>
                  <a:pt x="188216" y="1936434"/>
                </a:lnTo>
                <a:lnTo>
                  <a:pt x="178377" y="1935482"/>
                </a:lnTo>
                <a:lnTo>
                  <a:pt x="168538" y="1934530"/>
                </a:lnTo>
                <a:lnTo>
                  <a:pt x="158699" y="1932625"/>
                </a:lnTo>
                <a:lnTo>
                  <a:pt x="148859" y="1930404"/>
                </a:lnTo>
                <a:lnTo>
                  <a:pt x="139655" y="1927865"/>
                </a:lnTo>
                <a:lnTo>
                  <a:pt x="130133" y="1924691"/>
                </a:lnTo>
                <a:lnTo>
                  <a:pt x="121246" y="1920882"/>
                </a:lnTo>
                <a:lnTo>
                  <a:pt x="112359" y="1917074"/>
                </a:lnTo>
                <a:lnTo>
                  <a:pt x="103789" y="1912631"/>
                </a:lnTo>
                <a:lnTo>
                  <a:pt x="95537" y="1907870"/>
                </a:lnTo>
                <a:lnTo>
                  <a:pt x="87602" y="1902792"/>
                </a:lnTo>
                <a:lnTo>
                  <a:pt x="79984" y="1897397"/>
                </a:lnTo>
                <a:lnTo>
                  <a:pt x="72049" y="1891366"/>
                </a:lnTo>
                <a:lnTo>
                  <a:pt x="65067" y="1885336"/>
                </a:lnTo>
                <a:lnTo>
                  <a:pt x="58084" y="1878671"/>
                </a:lnTo>
                <a:lnTo>
                  <a:pt x="51418" y="1871689"/>
                </a:lnTo>
                <a:lnTo>
                  <a:pt x="45388" y="1864707"/>
                </a:lnTo>
                <a:lnTo>
                  <a:pt x="39357" y="1856773"/>
                </a:lnTo>
                <a:lnTo>
                  <a:pt x="33962" y="1849156"/>
                </a:lnTo>
                <a:lnTo>
                  <a:pt x="28883" y="1841221"/>
                </a:lnTo>
                <a:lnTo>
                  <a:pt x="24122" y="1832969"/>
                </a:lnTo>
                <a:lnTo>
                  <a:pt x="19679" y="1824400"/>
                </a:lnTo>
                <a:lnTo>
                  <a:pt x="15870" y="1815831"/>
                </a:lnTo>
                <a:lnTo>
                  <a:pt x="12061" y="1806627"/>
                </a:lnTo>
                <a:lnTo>
                  <a:pt x="8887" y="1797423"/>
                </a:lnTo>
                <a:lnTo>
                  <a:pt x="6348" y="1787902"/>
                </a:lnTo>
                <a:lnTo>
                  <a:pt x="4126" y="1778063"/>
                </a:lnTo>
                <a:lnTo>
                  <a:pt x="2222" y="1768860"/>
                </a:lnTo>
                <a:lnTo>
                  <a:pt x="1270" y="1758704"/>
                </a:lnTo>
                <a:lnTo>
                  <a:pt x="318" y="1748865"/>
                </a:lnTo>
                <a:lnTo>
                  <a:pt x="0" y="1738391"/>
                </a:lnTo>
                <a:lnTo>
                  <a:pt x="0" y="517448"/>
                </a:lnTo>
                <a:lnTo>
                  <a:pt x="318" y="507292"/>
                </a:lnTo>
                <a:lnTo>
                  <a:pt x="1270" y="497453"/>
                </a:lnTo>
                <a:lnTo>
                  <a:pt x="2222" y="487297"/>
                </a:lnTo>
                <a:lnTo>
                  <a:pt x="4126" y="477776"/>
                </a:lnTo>
                <a:lnTo>
                  <a:pt x="6348" y="467937"/>
                </a:lnTo>
                <a:lnTo>
                  <a:pt x="8887" y="458416"/>
                </a:lnTo>
                <a:lnTo>
                  <a:pt x="12061" y="449212"/>
                </a:lnTo>
                <a:lnTo>
                  <a:pt x="15870" y="440008"/>
                </a:lnTo>
                <a:lnTo>
                  <a:pt x="19679" y="431439"/>
                </a:lnTo>
                <a:lnTo>
                  <a:pt x="24122" y="423187"/>
                </a:lnTo>
                <a:lnTo>
                  <a:pt x="28883" y="414618"/>
                </a:lnTo>
                <a:lnTo>
                  <a:pt x="33962" y="406684"/>
                </a:lnTo>
                <a:lnTo>
                  <a:pt x="39357" y="399067"/>
                </a:lnTo>
                <a:lnTo>
                  <a:pt x="45388" y="391450"/>
                </a:lnTo>
                <a:lnTo>
                  <a:pt x="51418" y="384150"/>
                </a:lnTo>
                <a:lnTo>
                  <a:pt x="58084" y="377168"/>
                </a:lnTo>
                <a:lnTo>
                  <a:pt x="65067" y="370503"/>
                </a:lnTo>
                <a:lnTo>
                  <a:pt x="72049" y="364473"/>
                </a:lnTo>
                <a:lnTo>
                  <a:pt x="79984" y="358443"/>
                </a:lnTo>
                <a:lnTo>
                  <a:pt x="87602" y="353047"/>
                </a:lnTo>
                <a:lnTo>
                  <a:pt x="95537" y="347969"/>
                </a:lnTo>
                <a:lnTo>
                  <a:pt x="103789" y="343209"/>
                </a:lnTo>
                <a:lnTo>
                  <a:pt x="112359" y="338766"/>
                </a:lnTo>
                <a:lnTo>
                  <a:pt x="121246" y="334957"/>
                </a:lnTo>
                <a:lnTo>
                  <a:pt x="130133" y="331149"/>
                </a:lnTo>
                <a:lnTo>
                  <a:pt x="139655" y="328292"/>
                </a:lnTo>
                <a:lnTo>
                  <a:pt x="148859" y="325436"/>
                </a:lnTo>
                <a:lnTo>
                  <a:pt x="158699" y="323214"/>
                </a:lnTo>
                <a:lnTo>
                  <a:pt x="168538" y="321310"/>
                </a:lnTo>
                <a:lnTo>
                  <a:pt x="178377" y="320358"/>
                </a:lnTo>
                <a:lnTo>
                  <a:pt x="188216" y="319723"/>
                </a:lnTo>
                <a:lnTo>
                  <a:pt x="198373" y="319088"/>
                </a:lnTo>
                <a:close/>
                <a:moveTo>
                  <a:pt x="2076641" y="106363"/>
                </a:moveTo>
                <a:lnTo>
                  <a:pt x="2082030" y="106363"/>
                </a:lnTo>
                <a:lnTo>
                  <a:pt x="2087102" y="106363"/>
                </a:lnTo>
                <a:lnTo>
                  <a:pt x="2092174" y="106679"/>
                </a:lnTo>
                <a:lnTo>
                  <a:pt x="2097246" y="107313"/>
                </a:lnTo>
                <a:lnTo>
                  <a:pt x="2102318" y="108263"/>
                </a:lnTo>
                <a:lnTo>
                  <a:pt x="2107390" y="109213"/>
                </a:lnTo>
                <a:lnTo>
                  <a:pt x="2112145" y="110797"/>
                </a:lnTo>
                <a:lnTo>
                  <a:pt x="2117217" y="112064"/>
                </a:lnTo>
                <a:lnTo>
                  <a:pt x="2121972" y="113965"/>
                </a:lnTo>
                <a:lnTo>
                  <a:pt x="2126727" y="116182"/>
                </a:lnTo>
                <a:lnTo>
                  <a:pt x="2131482" y="118399"/>
                </a:lnTo>
                <a:lnTo>
                  <a:pt x="2136237" y="120933"/>
                </a:lnTo>
                <a:lnTo>
                  <a:pt x="2140358" y="123784"/>
                </a:lnTo>
                <a:lnTo>
                  <a:pt x="2144796" y="126634"/>
                </a:lnTo>
                <a:lnTo>
                  <a:pt x="2148916" y="130119"/>
                </a:lnTo>
                <a:lnTo>
                  <a:pt x="2153354" y="133603"/>
                </a:lnTo>
                <a:lnTo>
                  <a:pt x="2157158" y="137087"/>
                </a:lnTo>
                <a:lnTo>
                  <a:pt x="2166351" y="146589"/>
                </a:lnTo>
                <a:lnTo>
                  <a:pt x="2169838" y="150707"/>
                </a:lnTo>
                <a:lnTo>
                  <a:pt x="2173642" y="154825"/>
                </a:lnTo>
                <a:lnTo>
                  <a:pt x="2176812" y="158626"/>
                </a:lnTo>
                <a:lnTo>
                  <a:pt x="2179665" y="163060"/>
                </a:lnTo>
                <a:lnTo>
                  <a:pt x="2182835" y="167811"/>
                </a:lnTo>
                <a:lnTo>
                  <a:pt x="2185371" y="172246"/>
                </a:lnTo>
                <a:lnTo>
                  <a:pt x="2187273" y="176997"/>
                </a:lnTo>
                <a:lnTo>
                  <a:pt x="2189492" y="181748"/>
                </a:lnTo>
                <a:lnTo>
                  <a:pt x="2191394" y="186183"/>
                </a:lnTo>
                <a:lnTo>
                  <a:pt x="2192979" y="191567"/>
                </a:lnTo>
                <a:lnTo>
                  <a:pt x="2194247" y="196002"/>
                </a:lnTo>
                <a:lnTo>
                  <a:pt x="2195515" y="201387"/>
                </a:lnTo>
                <a:lnTo>
                  <a:pt x="2196149" y="206454"/>
                </a:lnTo>
                <a:lnTo>
                  <a:pt x="2196783" y="211522"/>
                </a:lnTo>
                <a:lnTo>
                  <a:pt x="2197100" y="216590"/>
                </a:lnTo>
                <a:lnTo>
                  <a:pt x="2197100" y="221658"/>
                </a:lnTo>
                <a:lnTo>
                  <a:pt x="2197100" y="226726"/>
                </a:lnTo>
                <a:lnTo>
                  <a:pt x="2196783" y="231794"/>
                </a:lnTo>
                <a:lnTo>
                  <a:pt x="2196149" y="236862"/>
                </a:lnTo>
                <a:lnTo>
                  <a:pt x="2195515" y="241613"/>
                </a:lnTo>
                <a:lnTo>
                  <a:pt x="2194247" y="246681"/>
                </a:lnTo>
                <a:lnTo>
                  <a:pt x="2192979" y="251749"/>
                </a:lnTo>
                <a:lnTo>
                  <a:pt x="2191394" y="256500"/>
                </a:lnTo>
                <a:lnTo>
                  <a:pt x="2189492" y="261251"/>
                </a:lnTo>
                <a:lnTo>
                  <a:pt x="2187273" y="266319"/>
                </a:lnTo>
                <a:lnTo>
                  <a:pt x="2185371" y="270754"/>
                </a:lnTo>
                <a:lnTo>
                  <a:pt x="2182835" y="275505"/>
                </a:lnTo>
                <a:lnTo>
                  <a:pt x="2179665" y="279623"/>
                </a:lnTo>
                <a:lnTo>
                  <a:pt x="2176812" y="284057"/>
                </a:lnTo>
                <a:lnTo>
                  <a:pt x="2173642" y="288492"/>
                </a:lnTo>
                <a:lnTo>
                  <a:pt x="2169838" y="292609"/>
                </a:lnTo>
                <a:lnTo>
                  <a:pt x="2166351" y="296410"/>
                </a:lnTo>
                <a:lnTo>
                  <a:pt x="1970764" y="491843"/>
                </a:lnTo>
                <a:lnTo>
                  <a:pt x="1967277" y="495010"/>
                </a:lnTo>
                <a:lnTo>
                  <a:pt x="1963473" y="498178"/>
                </a:lnTo>
                <a:lnTo>
                  <a:pt x="1959986" y="500712"/>
                </a:lnTo>
                <a:lnTo>
                  <a:pt x="1956816" y="502612"/>
                </a:lnTo>
                <a:lnTo>
                  <a:pt x="1953329" y="504513"/>
                </a:lnTo>
                <a:lnTo>
                  <a:pt x="1950476" y="505463"/>
                </a:lnTo>
                <a:lnTo>
                  <a:pt x="1947623" y="505780"/>
                </a:lnTo>
                <a:lnTo>
                  <a:pt x="1944771" y="506413"/>
                </a:lnTo>
                <a:lnTo>
                  <a:pt x="1941918" y="505780"/>
                </a:lnTo>
                <a:lnTo>
                  <a:pt x="1939382" y="505463"/>
                </a:lnTo>
                <a:lnTo>
                  <a:pt x="1936846" y="504513"/>
                </a:lnTo>
                <a:lnTo>
                  <a:pt x="1933993" y="502929"/>
                </a:lnTo>
                <a:lnTo>
                  <a:pt x="1931457" y="501662"/>
                </a:lnTo>
                <a:lnTo>
                  <a:pt x="1928921" y="499445"/>
                </a:lnTo>
                <a:lnTo>
                  <a:pt x="1924166" y="494694"/>
                </a:lnTo>
                <a:lnTo>
                  <a:pt x="1919094" y="489309"/>
                </a:lnTo>
                <a:lnTo>
                  <a:pt x="1914022" y="482657"/>
                </a:lnTo>
                <a:lnTo>
                  <a:pt x="1903561" y="467770"/>
                </a:lnTo>
                <a:lnTo>
                  <a:pt x="1897855" y="459852"/>
                </a:lnTo>
                <a:lnTo>
                  <a:pt x="1891515" y="451616"/>
                </a:lnTo>
                <a:lnTo>
                  <a:pt x="1884541" y="443698"/>
                </a:lnTo>
                <a:lnTo>
                  <a:pt x="1877250" y="435779"/>
                </a:lnTo>
                <a:lnTo>
                  <a:pt x="1868057" y="426277"/>
                </a:lnTo>
                <a:lnTo>
                  <a:pt x="1859815" y="418991"/>
                </a:lnTo>
                <a:lnTo>
                  <a:pt x="1851890" y="412023"/>
                </a:lnTo>
                <a:lnTo>
                  <a:pt x="1843966" y="406005"/>
                </a:lnTo>
                <a:lnTo>
                  <a:pt x="1836041" y="399987"/>
                </a:lnTo>
                <a:lnTo>
                  <a:pt x="1820825" y="389217"/>
                </a:lnTo>
                <a:lnTo>
                  <a:pt x="1814485" y="384466"/>
                </a:lnTo>
                <a:lnTo>
                  <a:pt x="1808462" y="379398"/>
                </a:lnTo>
                <a:lnTo>
                  <a:pt x="1804024" y="374647"/>
                </a:lnTo>
                <a:lnTo>
                  <a:pt x="1802122" y="372113"/>
                </a:lnTo>
                <a:lnTo>
                  <a:pt x="1800220" y="369579"/>
                </a:lnTo>
                <a:lnTo>
                  <a:pt x="1798635" y="367045"/>
                </a:lnTo>
                <a:lnTo>
                  <a:pt x="1798001" y="364511"/>
                </a:lnTo>
                <a:lnTo>
                  <a:pt x="1797367" y="361660"/>
                </a:lnTo>
                <a:lnTo>
                  <a:pt x="1797050" y="359126"/>
                </a:lnTo>
                <a:lnTo>
                  <a:pt x="1797367" y="355959"/>
                </a:lnTo>
                <a:lnTo>
                  <a:pt x="1797684" y="353108"/>
                </a:lnTo>
                <a:lnTo>
                  <a:pt x="1798635" y="349941"/>
                </a:lnTo>
                <a:lnTo>
                  <a:pt x="1800220" y="346773"/>
                </a:lnTo>
                <a:lnTo>
                  <a:pt x="1802439" y="343289"/>
                </a:lnTo>
                <a:lnTo>
                  <a:pt x="1804975" y="340122"/>
                </a:lnTo>
                <a:lnTo>
                  <a:pt x="1807828" y="336637"/>
                </a:lnTo>
                <a:lnTo>
                  <a:pt x="1811632" y="332520"/>
                </a:lnTo>
                <a:lnTo>
                  <a:pt x="2006902" y="137087"/>
                </a:lnTo>
                <a:lnTo>
                  <a:pt x="2011023" y="133603"/>
                </a:lnTo>
                <a:lnTo>
                  <a:pt x="2014827" y="130119"/>
                </a:lnTo>
                <a:lnTo>
                  <a:pt x="2019265" y="126634"/>
                </a:lnTo>
                <a:lnTo>
                  <a:pt x="2023703" y="123784"/>
                </a:lnTo>
                <a:lnTo>
                  <a:pt x="2028141" y="120933"/>
                </a:lnTo>
                <a:lnTo>
                  <a:pt x="2032896" y="118399"/>
                </a:lnTo>
                <a:lnTo>
                  <a:pt x="2037017" y="116182"/>
                </a:lnTo>
                <a:lnTo>
                  <a:pt x="2041772" y="113965"/>
                </a:lnTo>
                <a:lnTo>
                  <a:pt x="2046843" y="112064"/>
                </a:lnTo>
                <a:lnTo>
                  <a:pt x="2051598" y="110797"/>
                </a:lnTo>
                <a:lnTo>
                  <a:pt x="2056670" y="109213"/>
                </a:lnTo>
                <a:lnTo>
                  <a:pt x="2061425" y="108263"/>
                </a:lnTo>
                <a:lnTo>
                  <a:pt x="2066497" y="107313"/>
                </a:lnTo>
                <a:lnTo>
                  <a:pt x="2071569" y="106679"/>
                </a:lnTo>
                <a:lnTo>
                  <a:pt x="2076641" y="106363"/>
                </a:lnTo>
                <a:close/>
                <a:moveTo>
                  <a:pt x="2213628" y="19050"/>
                </a:moveTo>
                <a:lnTo>
                  <a:pt x="2219371" y="19369"/>
                </a:lnTo>
                <a:lnTo>
                  <a:pt x="2225751" y="20007"/>
                </a:lnTo>
                <a:lnTo>
                  <a:pt x="2231493" y="21602"/>
                </a:lnTo>
                <a:lnTo>
                  <a:pt x="2237236" y="23516"/>
                </a:lnTo>
                <a:lnTo>
                  <a:pt x="2242978" y="26387"/>
                </a:lnTo>
                <a:lnTo>
                  <a:pt x="2248401" y="29258"/>
                </a:lnTo>
                <a:lnTo>
                  <a:pt x="2253506" y="33087"/>
                </a:lnTo>
                <a:lnTo>
                  <a:pt x="2258291" y="37234"/>
                </a:lnTo>
                <a:lnTo>
                  <a:pt x="2262757" y="42019"/>
                </a:lnTo>
                <a:lnTo>
                  <a:pt x="2266266" y="47123"/>
                </a:lnTo>
                <a:lnTo>
                  <a:pt x="2269457" y="52547"/>
                </a:lnTo>
                <a:lnTo>
                  <a:pt x="2272009" y="58608"/>
                </a:lnTo>
                <a:lnTo>
                  <a:pt x="2273923" y="64350"/>
                </a:lnTo>
                <a:lnTo>
                  <a:pt x="2275518" y="70412"/>
                </a:lnTo>
                <a:lnTo>
                  <a:pt x="2276475" y="76154"/>
                </a:lnTo>
                <a:lnTo>
                  <a:pt x="2276475" y="82216"/>
                </a:lnTo>
                <a:lnTo>
                  <a:pt x="2276475" y="88277"/>
                </a:lnTo>
                <a:lnTo>
                  <a:pt x="2275518" y="94338"/>
                </a:lnTo>
                <a:lnTo>
                  <a:pt x="2273923" y="100400"/>
                </a:lnTo>
                <a:lnTo>
                  <a:pt x="2272009" y="106142"/>
                </a:lnTo>
                <a:lnTo>
                  <a:pt x="2269457" y="111565"/>
                </a:lnTo>
                <a:lnTo>
                  <a:pt x="2266266" y="117308"/>
                </a:lnTo>
                <a:lnTo>
                  <a:pt x="2262757" y="122412"/>
                </a:lnTo>
                <a:lnTo>
                  <a:pt x="2258291" y="126878"/>
                </a:lnTo>
                <a:lnTo>
                  <a:pt x="2241064" y="144105"/>
                </a:lnTo>
                <a:lnTo>
                  <a:pt x="2236598" y="148253"/>
                </a:lnTo>
                <a:lnTo>
                  <a:pt x="2232769" y="150805"/>
                </a:lnTo>
                <a:lnTo>
                  <a:pt x="2230855" y="151443"/>
                </a:lnTo>
                <a:lnTo>
                  <a:pt x="2228941" y="152400"/>
                </a:lnTo>
                <a:lnTo>
                  <a:pt x="2227346" y="152400"/>
                </a:lnTo>
                <a:lnTo>
                  <a:pt x="2225751" y="152400"/>
                </a:lnTo>
                <a:lnTo>
                  <a:pt x="2224156" y="152081"/>
                </a:lnTo>
                <a:lnTo>
                  <a:pt x="2222880" y="151443"/>
                </a:lnTo>
                <a:lnTo>
                  <a:pt x="2220009" y="149848"/>
                </a:lnTo>
                <a:lnTo>
                  <a:pt x="2217456" y="147295"/>
                </a:lnTo>
                <a:lnTo>
                  <a:pt x="2214904" y="143786"/>
                </a:lnTo>
                <a:lnTo>
                  <a:pt x="2212352" y="140277"/>
                </a:lnTo>
                <a:lnTo>
                  <a:pt x="2209800" y="135811"/>
                </a:lnTo>
                <a:lnTo>
                  <a:pt x="2204058" y="126240"/>
                </a:lnTo>
                <a:lnTo>
                  <a:pt x="2201186" y="121455"/>
                </a:lnTo>
                <a:lnTo>
                  <a:pt x="2197358" y="116351"/>
                </a:lnTo>
                <a:lnTo>
                  <a:pt x="2193530" y="111246"/>
                </a:lnTo>
                <a:lnTo>
                  <a:pt x="2189064" y="106461"/>
                </a:lnTo>
                <a:lnTo>
                  <a:pt x="2184278" y="101995"/>
                </a:lnTo>
                <a:lnTo>
                  <a:pt x="2179493" y="98167"/>
                </a:lnTo>
                <a:lnTo>
                  <a:pt x="2174389" y="94657"/>
                </a:lnTo>
                <a:lnTo>
                  <a:pt x="2169285" y="91467"/>
                </a:lnTo>
                <a:lnTo>
                  <a:pt x="2159714" y="85725"/>
                </a:lnTo>
                <a:lnTo>
                  <a:pt x="2155248" y="83173"/>
                </a:lnTo>
                <a:lnTo>
                  <a:pt x="2151739" y="80620"/>
                </a:lnTo>
                <a:lnTo>
                  <a:pt x="2148229" y="78068"/>
                </a:lnTo>
                <a:lnTo>
                  <a:pt x="2145677" y="75516"/>
                </a:lnTo>
                <a:lnTo>
                  <a:pt x="2144082" y="72964"/>
                </a:lnTo>
                <a:lnTo>
                  <a:pt x="2143763" y="71369"/>
                </a:lnTo>
                <a:lnTo>
                  <a:pt x="2143125" y="69774"/>
                </a:lnTo>
                <a:lnTo>
                  <a:pt x="2143125" y="68179"/>
                </a:lnTo>
                <a:lnTo>
                  <a:pt x="2143763" y="66584"/>
                </a:lnTo>
                <a:lnTo>
                  <a:pt x="2144082" y="64669"/>
                </a:lnTo>
                <a:lnTo>
                  <a:pt x="2144720" y="63074"/>
                </a:lnTo>
                <a:lnTo>
                  <a:pt x="2147591" y="59246"/>
                </a:lnTo>
                <a:lnTo>
                  <a:pt x="2151419" y="54780"/>
                </a:lnTo>
                <a:lnTo>
                  <a:pt x="2168647" y="37234"/>
                </a:lnTo>
                <a:lnTo>
                  <a:pt x="2173751" y="33087"/>
                </a:lnTo>
                <a:lnTo>
                  <a:pt x="2178855" y="29258"/>
                </a:lnTo>
                <a:lnTo>
                  <a:pt x="2183959" y="26387"/>
                </a:lnTo>
                <a:lnTo>
                  <a:pt x="2189702" y="23516"/>
                </a:lnTo>
                <a:lnTo>
                  <a:pt x="2195125" y="21602"/>
                </a:lnTo>
                <a:lnTo>
                  <a:pt x="2201506" y="20007"/>
                </a:lnTo>
                <a:lnTo>
                  <a:pt x="2207248" y="19369"/>
                </a:lnTo>
                <a:lnTo>
                  <a:pt x="2213628" y="19050"/>
                </a:lnTo>
                <a:close/>
                <a:moveTo>
                  <a:pt x="1985550" y="0"/>
                </a:moveTo>
                <a:lnTo>
                  <a:pt x="1989686" y="0"/>
                </a:lnTo>
                <a:lnTo>
                  <a:pt x="1993822" y="0"/>
                </a:lnTo>
                <a:lnTo>
                  <a:pt x="1997640" y="634"/>
                </a:lnTo>
                <a:lnTo>
                  <a:pt x="2001776" y="1903"/>
                </a:lnTo>
                <a:lnTo>
                  <a:pt x="2005594" y="2855"/>
                </a:lnTo>
                <a:lnTo>
                  <a:pt x="2009411" y="4759"/>
                </a:lnTo>
                <a:lnTo>
                  <a:pt x="2012911" y="6980"/>
                </a:lnTo>
                <a:lnTo>
                  <a:pt x="2016411" y="9518"/>
                </a:lnTo>
                <a:lnTo>
                  <a:pt x="2019592" y="12374"/>
                </a:lnTo>
                <a:lnTo>
                  <a:pt x="2022456" y="15229"/>
                </a:lnTo>
                <a:lnTo>
                  <a:pt x="2025001" y="19037"/>
                </a:lnTo>
                <a:lnTo>
                  <a:pt x="2026910" y="22210"/>
                </a:lnTo>
                <a:lnTo>
                  <a:pt x="2028819" y="26334"/>
                </a:lnTo>
                <a:lnTo>
                  <a:pt x="2030091" y="29824"/>
                </a:lnTo>
                <a:lnTo>
                  <a:pt x="2031364" y="33949"/>
                </a:lnTo>
                <a:lnTo>
                  <a:pt x="2031682" y="37757"/>
                </a:lnTo>
                <a:lnTo>
                  <a:pt x="2032000" y="41881"/>
                </a:lnTo>
                <a:lnTo>
                  <a:pt x="2031682" y="46006"/>
                </a:lnTo>
                <a:lnTo>
                  <a:pt x="2031046" y="49813"/>
                </a:lnTo>
                <a:lnTo>
                  <a:pt x="2030091" y="53938"/>
                </a:lnTo>
                <a:lnTo>
                  <a:pt x="2028819" y="57745"/>
                </a:lnTo>
                <a:lnTo>
                  <a:pt x="2026910" y="61553"/>
                </a:lnTo>
                <a:lnTo>
                  <a:pt x="2025001" y="65043"/>
                </a:lnTo>
                <a:lnTo>
                  <a:pt x="2022456" y="68533"/>
                </a:lnTo>
                <a:lnTo>
                  <a:pt x="2019592" y="71706"/>
                </a:lnTo>
                <a:lnTo>
                  <a:pt x="1637177" y="453081"/>
                </a:lnTo>
                <a:lnTo>
                  <a:pt x="1633995" y="455937"/>
                </a:lnTo>
                <a:lnTo>
                  <a:pt x="1630814" y="458158"/>
                </a:lnTo>
                <a:lnTo>
                  <a:pt x="1626996" y="460379"/>
                </a:lnTo>
                <a:lnTo>
                  <a:pt x="1623496" y="462283"/>
                </a:lnTo>
                <a:lnTo>
                  <a:pt x="1619360" y="463552"/>
                </a:lnTo>
                <a:lnTo>
                  <a:pt x="1615224" y="464186"/>
                </a:lnTo>
                <a:lnTo>
                  <a:pt x="1611407" y="465138"/>
                </a:lnTo>
                <a:lnTo>
                  <a:pt x="1607271" y="465138"/>
                </a:lnTo>
                <a:lnTo>
                  <a:pt x="1603135" y="465138"/>
                </a:lnTo>
                <a:lnTo>
                  <a:pt x="1599317" y="464186"/>
                </a:lnTo>
                <a:lnTo>
                  <a:pt x="1595181" y="463552"/>
                </a:lnTo>
                <a:lnTo>
                  <a:pt x="1591681" y="462283"/>
                </a:lnTo>
                <a:lnTo>
                  <a:pt x="1587864" y="460379"/>
                </a:lnTo>
                <a:lnTo>
                  <a:pt x="1584364" y="458158"/>
                </a:lnTo>
                <a:lnTo>
                  <a:pt x="1580864" y="455937"/>
                </a:lnTo>
                <a:lnTo>
                  <a:pt x="1577683" y="453081"/>
                </a:lnTo>
                <a:lnTo>
                  <a:pt x="1574819" y="449591"/>
                </a:lnTo>
                <a:lnTo>
                  <a:pt x="1572274" y="446418"/>
                </a:lnTo>
                <a:lnTo>
                  <a:pt x="1570047" y="442928"/>
                </a:lnTo>
                <a:lnTo>
                  <a:pt x="1568138" y="439121"/>
                </a:lnTo>
                <a:lnTo>
                  <a:pt x="1567184" y="435314"/>
                </a:lnTo>
                <a:lnTo>
                  <a:pt x="1565911" y="431189"/>
                </a:lnTo>
                <a:lnTo>
                  <a:pt x="1565275" y="427381"/>
                </a:lnTo>
                <a:lnTo>
                  <a:pt x="1565275" y="423257"/>
                </a:lnTo>
                <a:lnTo>
                  <a:pt x="1565275" y="419132"/>
                </a:lnTo>
                <a:lnTo>
                  <a:pt x="1565911" y="415007"/>
                </a:lnTo>
                <a:lnTo>
                  <a:pt x="1567184" y="411517"/>
                </a:lnTo>
                <a:lnTo>
                  <a:pt x="1568138" y="407393"/>
                </a:lnTo>
                <a:lnTo>
                  <a:pt x="1570047" y="403902"/>
                </a:lnTo>
                <a:lnTo>
                  <a:pt x="1572274" y="400095"/>
                </a:lnTo>
                <a:lnTo>
                  <a:pt x="1574819" y="396922"/>
                </a:lnTo>
                <a:lnTo>
                  <a:pt x="1577683" y="393749"/>
                </a:lnTo>
                <a:lnTo>
                  <a:pt x="1960098" y="12374"/>
                </a:lnTo>
                <a:lnTo>
                  <a:pt x="1962962" y="9518"/>
                </a:lnTo>
                <a:lnTo>
                  <a:pt x="1966779" y="6980"/>
                </a:lnTo>
                <a:lnTo>
                  <a:pt x="1970279" y="4759"/>
                </a:lnTo>
                <a:lnTo>
                  <a:pt x="1974097" y="2855"/>
                </a:lnTo>
                <a:lnTo>
                  <a:pt x="1977596" y="1903"/>
                </a:lnTo>
                <a:lnTo>
                  <a:pt x="1981732" y="634"/>
                </a:lnTo>
                <a:lnTo>
                  <a:pt x="1985550" y="0"/>
                </a:lnTo>
                <a:close/>
              </a:path>
            </a:pathLst>
          </a:custGeom>
          <a:solidFill>
            <a:srgbClr val="124062"/>
          </a:solidFill>
          <a:ln>
            <a:noFill/>
          </a:ln>
          <a:extLst/>
        </p:spPr>
        <p:txBody>
          <a:bodyPr anchor="ctr">
            <a:scene3d>
              <a:camera prst="orthographicFront"/>
              <a:lightRig rig="threePt" dir="t"/>
            </a:scene3d>
            <a:sp3d contourW="12700">
              <a:contourClr>
                <a:srgbClr val="FFFFFF"/>
              </a:contourClr>
            </a:sp3d>
          </a:bodyPr>
          <a:lstStyle/>
          <a:p>
            <a:pPr algn="ctr">
              <a:defRPr/>
            </a:pPr>
            <a:endParaRPr lang="zh-CN" altLang="en-US" dirty="0">
              <a:solidFill>
                <a:srgbClr val="FFFFFF"/>
              </a:solidFill>
              <a:cs typeface="+mn-ea"/>
              <a:sym typeface="+mn-lt"/>
            </a:endParaRPr>
          </a:p>
        </p:txBody>
      </p:sp>
      <p:cxnSp>
        <p:nvCxnSpPr>
          <p:cNvPr id="14" name="直接连接符 13"/>
          <p:cNvCxnSpPr/>
          <p:nvPr/>
        </p:nvCxnSpPr>
        <p:spPr>
          <a:xfrm>
            <a:off x="5420115" y="2271922"/>
            <a:ext cx="6167845" cy="0"/>
          </a:xfrm>
          <a:prstGeom prst="line">
            <a:avLst/>
          </a:prstGeom>
          <a:noFill/>
          <a:ln w="57150">
            <a:solidFill>
              <a:srgbClr val="124062"/>
            </a:solidFill>
          </a:ln>
          <a:effectLst>
            <a:outerShdw blurRad="50800" dist="38100" dir="5400000" algn="t" rotWithShape="0">
              <a:prstClr val="black">
                <a:alpha val="40000"/>
              </a:prstClr>
            </a:outerShdw>
          </a:effectLst>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cxnSp>
      <p:cxnSp>
        <p:nvCxnSpPr>
          <p:cNvPr id="15" name="直接连接符 14"/>
          <p:cNvCxnSpPr/>
          <p:nvPr/>
        </p:nvCxnSpPr>
        <p:spPr>
          <a:xfrm>
            <a:off x="5486494" y="4532717"/>
            <a:ext cx="6167845" cy="0"/>
          </a:xfrm>
          <a:prstGeom prst="line">
            <a:avLst/>
          </a:prstGeom>
          <a:noFill/>
          <a:ln w="57150">
            <a:solidFill>
              <a:srgbClr val="124062"/>
            </a:solidFill>
          </a:ln>
          <a:effectLst>
            <a:outerShdw blurRad="50800" dist="38100" dir="5400000" algn="t" rotWithShape="0">
              <a:prstClr val="black">
                <a:alpha val="40000"/>
              </a:prstClr>
            </a:outerShdw>
          </a:effectLst>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cxnSp>
      <p:sp>
        <p:nvSpPr>
          <p:cNvPr id="18" name="文本框 11"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txBox="1">
            <a:spLocks noChangeArrowheads="1"/>
          </p:cNvSpPr>
          <p:nvPr/>
        </p:nvSpPr>
        <p:spPr bwMode="auto">
          <a:xfrm>
            <a:off x="5554087" y="2503195"/>
            <a:ext cx="6421365" cy="2154436"/>
          </a:xfrm>
          <a:prstGeom prst="rect">
            <a:avLst/>
          </a:prstGeom>
          <a:noFill/>
          <a:ln>
            <a:noFill/>
          </a:ln>
        </p:spPr>
        <p:txBody>
          <a:bodyPr wrap="square">
            <a:spAutoFit/>
          </a:bodyPr>
          <a:lstStyle>
            <a:lvl1pPr>
              <a:defRPr sz="1300">
                <a:solidFill>
                  <a:schemeClr val="tx1"/>
                </a:solidFill>
                <a:latin typeface="Arial" panose="020B0604020202020204" pitchFamily="34" charset="0"/>
                <a:ea typeface="微软雅黑" panose="020B0503020204020204" charset="-122"/>
              </a:defRPr>
            </a:lvl1pPr>
            <a:lvl2pPr marL="742950" indent="-285750">
              <a:defRPr sz="1300">
                <a:solidFill>
                  <a:schemeClr val="tx1"/>
                </a:solidFill>
                <a:latin typeface="Arial" panose="020B0604020202020204" pitchFamily="34" charset="0"/>
                <a:ea typeface="微软雅黑" panose="020B0503020204020204" charset="-122"/>
              </a:defRPr>
            </a:lvl2pPr>
            <a:lvl3pPr marL="1143000" indent="-228600">
              <a:defRPr sz="1300">
                <a:solidFill>
                  <a:schemeClr val="tx1"/>
                </a:solidFill>
                <a:latin typeface="Arial" panose="020B0604020202020204" pitchFamily="34" charset="0"/>
                <a:ea typeface="微软雅黑" panose="020B0503020204020204" charset="-122"/>
              </a:defRPr>
            </a:lvl3pPr>
            <a:lvl4pPr marL="1600200" indent="-228600">
              <a:defRPr sz="1300">
                <a:solidFill>
                  <a:schemeClr val="tx1"/>
                </a:solidFill>
                <a:latin typeface="Arial" panose="020B0604020202020204" pitchFamily="34" charset="0"/>
                <a:ea typeface="微软雅黑" panose="020B0503020204020204" charset="-122"/>
              </a:defRPr>
            </a:lvl4pPr>
            <a:lvl5pPr marL="2057400" indent="-228600">
              <a:defRPr sz="1300">
                <a:solidFill>
                  <a:schemeClr val="tx1"/>
                </a:solidFill>
                <a:latin typeface="Arial" panose="020B0604020202020204" pitchFamily="34" charset="0"/>
                <a:ea typeface="微软雅黑" panose="020B0503020204020204" charset="-122"/>
              </a:defRPr>
            </a:lvl5pPr>
            <a:lvl6pPr marL="2514600" indent="-228600" defTabSz="685800" eaLnBrk="0" fontAlgn="base" hangingPunct="0">
              <a:spcBef>
                <a:spcPct val="0"/>
              </a:spcBef>
              <a:spcAft>
                <a:spcPct val="0"/>
              </a:spcAft>
              <a:defRPr sz="1300">
                <a:solidFill>
                  <a:schemeClr val="tx1"/>
                </a:solidFill>
                <a:latin typeface="Arial" panose="020B0604020202020204" pitchFamily="34" charset="0"/>
                <a:ea typeface="微软雅黑" panose="020B0503020204020204" charset="-122"/>
              </a:defRPr>
            </a:lvl6pPr>
            <a:lvl7pPr marL="2971800" indent="-228600" defTabSz="685800" eaLnBrk="0" fontAlgn="base" hangingPunct="0">
              <a:spcBef>
                <a:spcPct val="0"/>
              </a:spcBef>
              <a:spcAft>
                <a:spcPct val="0"/>
              </a:spcAft>
              <a:defRPr sz="1300">
                <a:solidFill>
                  <a:schemeClr val="tx1"/>
                </a:solidFill>
                <a:latin typeface="Arial" panose="020B0604020202020204" pitchFamily="34" charset="0"/>
                <a:ea typeface="微软雅黑" panose="020B0503020204020204" charset="-122"/>
              </a:defRPr>
            </a:lvl7pPr>
            <a:lvl8pPr marL="3429000" indent="-228600" defTabSz="685800" eaLnBrk="0" fontAlgn="base" hangingPunct="0">
              <a:spcBef>
                <a:spcPct val="0"/>
              </a:spcBef>
              <a:spcAft>
                <a:spcPct val="0"/>
              </a:spcAft>
              <a:defRPr sz="1300">
                <a:solidFill>
                  <a:schemeClr val="tx1"/>
                </a:solidFill>
                <a:latin typeface="Arial" panose="020B0604020202020204" pitchFamily="34" charset="0"/>
                <a:ea typeface="微软雅黑" panose="020B0503020204020204" charset="-122"/>
              </a:defRPr>
            </a:lvl8pPr>
            <a:lvl9pPr marL="3886200" indent="-228600" defTabSz="685800" eaLnBrk="0" fontAlgn="base" hangingPunct="0">
              <a:spcBef>
                <a:spcPct val="0"/>
              </a:spcBef>
              <a:spcAft>
                <a:spcPct val="0"/>
              </a:spcAft>
              <a:defRPr sz="1300">
                <a:solidFill>
                  <a:schemeClr val="tx1"/>
                </a:solidFill>
                <a:latin typeface="Arial" panose="020B0604020202020204" pitchFamily="34" charset="0"/>
                <a:ea typeface="微软雅黑" panose="020B0503020204020204" charset="-122"/>
              </a:defRPr>
            </a:lvl9pPr>
          </a:lstStyle>
          <a:p>
            <a:r>
              <a:rPr lang="zh-CN" altLang="en-US" sz="4000" b="1" dirty="0" smtClean="0"/>
              <a:t>山东省统计法治宣传教育</a:t>
            </a:r>
            <a:endParaRPr lang="zh-CN" altLang="en-US" sz="4000" dirty="0" smtClean="0"/>
          </a:p>
          <a:p>
            <a:r>
              <a:rPr lang="zh-CN" altLang="en-US" sz="4000" b="1" dirty="0" smtClean="0"/>
              <a:t>第八个五年规划</a:t>
            </a:r>
            <a:endParaRPr lang="zh-CN" altLang="en-US" sz="4000" dirty="0" smtClean="0"/>
          </a:p>
          <a:p>
            <a:pPr defTabSz="685783" fontAlgn="base">
              <a:spcBef>
                <a:spcPct val="0"/>
              </a:spcBef>
              <a:spcAft>
                <a:spcPct val="0"/>
              </a:spcAft>
            </a:pPr>
            <a:endParaRPr lang="en-US" altLang="zh-CN" sz="5400" dirty="0">
              <a:solidFill>
                <a:srgbClr val="124062"/>
              </a:solidFill>
              <a:latin typeface="字魂152号-机甲超级黑" panose="00000500000000000000" pitchFamily="2" charset="-122"/>
              <a:ea typeface="字魂152号-机甲超级黑" panose="00000500000000000000" pitchFamily="2" charset="-122"/>
              <a:cs typeface="+mn-ea"/>
              <a:sym typeface="+mn-lt"/>
            </a:endParaRPr>
          </a:p>
        </p:txBody>
      </p:sp>
      <p:sp>
        <p:nvSpPr>
          <p:cNvPr id="19" name="文本框 32"/>
          <p:cNvSpPr txBox="1"/>
          <p:nvPr/>
        </p:nvSpPr>
        <p:spPr>
          <a:xfrm>
            <a:off x="5665603" y="3958410"/>
            <a:ext cx="4872313" cy="369332"/>
          </a:xfrm>
          <a:prstGeom prst="rect">
            <a:avLst/>
          </a:prstGeom>
          <a:noFill/>
        </p:spPr>
        <p:txBody>
          <a:bodyPr wrap="square" rtlCol="0">
            <a:spAutoFit/>
          </a:bodyPr>
          <a:lstStyle/>
          <a:p>
            <a:pPr algn="ctr"/>
            <a:r>
              <a:rPr lang="zh-CN" altLang="en-US" b="1" dirty="0" smtClean="0"/>
              <a:t>（</a:t>
            </a:r>
            <a:r>
              <a:rPr lang="en-US" b="1" dirty="0" smtClean="0"/>
              <a:t>2021</a:t>
            </a:r>
            <a:r>
              <a:rPr lang="en-US" altLang="zh-CN" b="1" dirty="0" smtClean="0"/>
              <a:t>—</a:t>
            </a:r>
            <a:r>
              <a:rPr lang="en-US" b="1" dirty="0" smtClean="0"/>
              <a:t>2025</a:t>
            </a:r>
            <a:r>
              <a:rPr lang="zh-CN" altLang="en-US" b="1" dirty="0" smtClean="0"/>
              <a:t>年）</a:t>
            </a:r>
            <a:endParaRPr lang="zh-CN" altLang="en-US" b="1" dirty="0"/>
          </a:p>
        </p:txBody>
      </p:sp>
      <p:sp>
        <p:nvSpPr>
          <p:cNvPr id="20" name="文本框 9"/>
          <p:cNvSpPr txBox="1"/>
          <p:nvPr/>
        </p:nvSpPr>
        <p:spPr>
          <a:xfrm>
            <a:off x="8688797" y="4907416"/>
            <a:ext cx="1951172" cy="307777"/>
          </a:xfrm>
          <a:prstGeom prst="rect">
            <a:avLst/>
          </a:prstGeom>
          <a:noFill/>
        </p:spPr>
        <p:txBody>
          <a:bodyPr wrap="square" lIns="0" tIns="0" rIns="0" bIns="0" rtlCol="0">
            <a:spAutoFit/>
          </a:bodyPr>
          <a:lstStyle/>
          <a:p>
            <a:pPr marL="228594" lvl="1" indent="-228594">
              <a:buFont typeface="Wingdings" pitchFamily="2" charset="2"/>
              <a:buChar char="l"/>
            </a:pPr>
            <a:r>
              <a:rPr lang="en-US" altLang="zh-CN" sz="2000" dirty="0" smtClean="0">
                <a:solidFill>
                  <a:schemeClr val="tx1">
                    <a:lumMod val="85000"/>
                    <a:lumOff val="15000"/>
                  </a:schemeClr>
                </a:solidFill>
                <a:cs typeface="+mn-ea"/>
                <a:sym typeface="+mn-lt"/>
              </a:rPr>
              <a:t>2021</a:t>
            </a:r>
            <a:r>
              <a:rPr lang="zh-CN" altLang="en-US" sz="2000" dirty="0" smtClean="0">
                <a:solidFill>
                  <a:schemeClr val="tx1">
                    <a:lumMod val="85000"/>
                    <a:lumOff val="15000"/>
                  </a:schemeClr>
                </a:solidFill>
                <a:cs typeface="+mn-ea"/>
                <a:sym typeface="+mn-lt"/>
              </a:rPr>
              <a:t>年</a:t>
            </a:r>
            <a:r>
              <a:rPr lang="en-US" altLang="zh-CN" sz="2000" dirty="0" smtClean="0">
                <a:solidFill>
                  <a:schemeClr val="tx1">
                    <a:lumMod val="85000"/>
                    <a:lumOff val="15000"/>
                  </a:schemeClr>
                </a:solidFill>
                <a:cs typeface="+mn-ea"/>
                <a:sym typeface="+mn-lt"/>
              </a:rPr>
              <a:t>11</a:t>
            </a:r>
            <a:r>
              <a:rPr lang="zh-CN" altLang="en-US" sz="2000" dirty="0" smtClean="0">
                <a:solidFill>
                  <a:schemeClr val="tx1">
                    <a:lumMod val="85000"/>
                    <a:lumOff val="15000"/>
                  </a:schemeClr>
                </a:solidFill>
                <a:cs typeface="+mn-ea"/>
                <a:sym typeface="+mn-lt"/>
              </a:rPr>
              <a:t>月</a:t>
            </a:r>
            <a:endParaRPr lang="zh-CN" altLang="en-US" sz="2000" dirty="0">
              <a:solidFill>
                <a:schemeClr val="tx1">
                  <a:lumMod val="85000"/>
                  <a:lumOff val="15000"/>
                </a:schemeClr>
              </a:solidFill>
              <a:cs typeface="+mn-ea"/>
              <a:sym typeface="+mn-lt"/>
            </a:endParaRPr>
          </a:p>
        </p:txBody>
      </p:sp>
    </p:spTree>
    <p:extLst>
      <p:ext uri="{BB962C8B-B14F-4D97-AF65-F5344CB8AC3E}">
        <p14:creationId xmlns:p14="http://schemas.microsoft.com/office/powerpoint/2010/main" val="15177319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53" presetClass="entr" presetSubtype="16" fill="hold" grpId="0"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par>
                                <p:cTn id="15" presetID="22" presetClass="entr" presetSubtype="1" fill="hold" nodeType="withEffect">
                                  <p:stCondLst>
                                    <p:cond delay="1250"/>
                                  </p:stCondLst>
                                  <p:childTnLst>
                                    <p:set>
                                      <p:cBhvr>
                                        <p:cTn id="16" dur="1" fill="hold">
                                          <p:stCondLst>
                                            <p:cond delay="0"/>
                                          </p:stCondLst>
                                        </p:cTn>
                                        <p:tgtEl>
                                          <p:spTgt spid="2"/>
                                        </p:tgtEl>
                                        <p:attrNameLst>
                                          <p:attrName>style.visibility</p:attrName>
                                        </p:attrNameLst>
                                      </p:cBhvr>
                                      <p:to>
                                        <p:strVal val="visible"/>
                                      </p:to>
                                    </p:set>
                                    <p:animEffect transition="in" filter="wipe(up)">
                                      <p:cBhvr>
                                        <p:cTn id="17" dur="1000"/>
                                        <p:tgtEl>
                                          <p:spTgt spid="2"/>
                                        </p:tgtEl>
                                      </p:cBhvr>
                                    </p:animEffect>
                                  </p:childTnLst>
                                </p:cTn>
                              </p:par>
                              <p:par>
                                <p:cTn id="18" presetID="22" presetClass="entr" presetSubtype="1" fill="hold" nodeType="withEffect">
                                  <p:stCondLst>
                                    <p:cond delay="2250"/>
                                  </p:stCondLst>
                                  <p:childTnLst>
                                    <p:set>
                                      <p:cBhvr>
                                        <p:cTn id="19" dur="1" fill="hold">
                                          <p:stCondLst>
                                            <p:cond delay="0"/>
                                          </p:stCondLst>
                                        </p:cTn>
                                        <p:tgtEl>
                                          <p:spTgt spid="5"/>
                                        </p:tgtEl>
                                        <p:attrNameLst>
                                          <p:attrName>style.visibility</p:attrName>
                                        </p:attrNameLst>
                                      </p:cBhvr>
                                      <p:to>
                                        <p:strVal val="visible"/>
                                      </p:to>
                                    </p:set>
                                    <p:animEffect transition="in" filter="wipe(up)">
                                      <p:cBhvr>
                                        <p:cTn id="20" dur="1000"/>
                                        <p:tgtEl>
                                          <p:spTgt spid="5"/>
                                        </p:tgtEl>
                                      </p:cBhvr>
                                    </p:animEffect>
                                  </p:childTnLst>
                                </p:cTn>
                              </p:par>
                              <p:par>
                                <p:cTn id="21" presetID="23" presetClass="entr" presetSubtype="16" fill="hold" grpId="0" nodeType="withEffect">
                                  <p:stCondLst>
                                    <p:cond delay="0"/>
                                  </p:stCondLst>
                                  <p:childTnLst>
                                    <p:set>
                                      <p:cBhvr>
                                        <p:cTn id="22" dur="1" fill="hold">
                                          <p:stCondLst>
                                            <p:cond delay="0"/>
                                          </p:stCondLst>
                                        </p:cTn>
                                        <p:tgtEl>
                                          <p:spTgt spid="35"/>
                                        </p:tgtEl>
                                        <p:attrNameLst>
                                          <p:attrName>style.visibility</p:attrName>
                                        </p:attrNameLst>
                                      </p:cBhvr>
                                      <p:to>
                                        <p:strVal val="visible"/>
                                      </p:to>
                                    </p:set>
                                    <p:anim calcmode="lin" valueType="num">
                                      <p:cBhvr>
                                        <p:cTn id="23" dur="500" fill="hold"/>
                                        <p:tgtEl>
                                          <p:spTgt spid="35"/>
                                        </p:tgtEl>
                                        <p:attrNameLst>
                                          <p:attrName>ppt_w</p:attrName>
                                        </p:attrNameLst>
                                      </p:cBhvr>
                                      <p:tavLst>
                                        <p:tav tm="0">
                                          <p:val>
                                            <p:fltVal val="0"/>
                                          </p:val>
                                        </p:tav>
                                        <p:tav tm="100000">
                                          <p:val>
                                            <p:strVal val="#ppt_w"/>
                                          </p:val>
                                        </p:tav>
                                      </p:tavLst>
                                    </p:anim>
                                    <p:anim calcmode="lin" valueType="num">
                                      <p:cBhvr>
                                        <p:cTn id="24" dur="500" fill="hold"/>
                                        <p:tgtEl>
                                          <p:spTgt spid="35"/>
                                        </p:tgtEl>
                                        <p:attrNameLst>
                                          <p:attrName>ppt_h</p:attrName>
                                        </p:attrNameLst>
                                      </p:cBhvr>
                                      <p:tavLst>
                                        <p:tav tm="0">
                                          <p:val>
                                            <p:fltVal val="0"/>
                                          </p:val>
                                        </p:tav>
                                        <p:tav tm="100000">
                                          <p:val>
                                            <p:strVal val="#ppt_h"/>
                                          </p:val>
                                        </p:tav>
                                      </p:tavLst>
                                    </p:anim>
                                  </p:childTnLst>
                                </p:cTn>
                              </p:par>
                            </p:childTnLst>
                          </p:cTn>
                        </p:par>
                        <p:par>
                          <p:cTn id="25" fill="hold">
                            <p:stCondLst>
                              <p:cond delay="3750"/>
                            </p:stCondLst>
                            <p:childTnLst>
                              <p:par>
                                <p:cTn id="26" presetID="16" presetClass="entr" presetSubtype="37" fill="hold" nodeType="after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barn(outVertical)">
                                      <p:cBhvr>
                                        <p:cTn id="28" dur="500"/>
                                        <p:tgtEl>
                                          <p:spTgt spid="14"/>
                                        </p:tgtEl>
                                      </p:cBhvr>
                                    </p:animEffect>
                                  </p:childTnLst>
                                </p:cTn>
                              </p:par>
                              <p:par>
                                <p:cTn id="29" presetID="16" presetClass="entr" presetSubtype="37"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barn(outVertical)">
                                      <p:cBhvr>
                                        <p:cTn id="31" dur="500"/>
                                        <p:tgtEl>
                                          <p:spTgt spid="15"/>
                                        </p:tgtEl>
                                      </p:cBhvr>
                                    </p:animEffect>
                                  </p:childTnLst>
                                </p:cTn>
                              </p:par>
                            </p:childTnLst>
                          </p:cTn>
                        </p:par>
                        <p:par>
                          <p:cTn id="32" fill="hold">
                            <p:stCondLst>
                              <p:cond delay="4250"/>
                            </p:stCondLst>
                            <p:childTnLst>
                              <p:par>
                                <p:cTn id="33" presetID="22" presetClass="entr" presetSubtype="8" fill="hold" grpId="0" nodeType="after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wipe(left)">
                                      <p:cBhvr>
                                        <p:cTn id="35"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35" grpId="0" animBg="1"/>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直接连接符 22"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CxnSpPr/>
          <p:nvPr/>
        </p:nvCxnSpPr>
        <p:spPr>
          <a:xfrm flipH="1">
            <a:off x="338824" y="1319686"/>
            <a:ext cx="7200000" cy="0"/>
          </a:xfrm>
          <a:prstGeom prst="line">
            <a:avLst/>
          </a:prstGeom>
          <a:ln w="12700">
            <a:solidFill>
              <a:srgbClr val="53728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7" name="圆角矩形 26"/>
          <p:cNvSpPr/>
          <p:nvPr/>
        </p:nvSpPr>
        <p:spPr>
          <a:xfrm rot="2700000">
            <a:off x="1162000" y="216166"/>
            <a:ext cx="898359" cy="898359"/>
          </a:xfrm>
          <a:prstGeom prst="roundRect">
            <a:avLst>
              <a:gd name="adj" fmla="val 0"/>
            </a:avLst>
          </a:prstGeom>
          <a:solidFill>
            <a:srgbClr val="537285"/>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8" name="圆角矩形 27"/>
          <p:cNvSpPr/>
          <p:nvPr/>
        </p:nvSpPr>
        <p:spPr>
          <a:xfrm rot="2700000">
            <a:off x="635353" y="216167"/>
            <a:ext cx="898359" cy="898359"/>
          </a:xfrm>
          <a:prstGeom prst="roundRect">
            <a:avLst>
              <a:gd name="adj" fmla="val 0"/>
            </a:avLst>
          </a:prstGeom>
          <a:solidFill>
            <a:srgbClr val="537285"/>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9" name="圆角矩形 28"/>
          <p:cNvSpPr/>
          <p:nvPr/>
        </p:nvSpPr>
        <p:spPr>
          <a:xfrm rot="2700000">
            <a:off x="898677" y="216166"/>
            <a:ext cx="898359" cy="898359"/>
          </a:xfrm>
          <a:prstGeom prst="roundRect">
            <a:avLst>
              <a:gd name="adj" fmla="val 0"/>
            </a:avLst>
          </a:prstGeom>
          <a:solidFill>
            <a:srgbClr val="124062"/>
          </a:solidFill>
          <a:ln w="349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cxnSp>
        <p:nvCxnSpPr>
          <p:cNvPr id="24" name="直接连接符 23"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CxnSpPr/>
          <p:nvPr/>
        </p:nvCxnSpPr>
        <p:spPr>
          <a:xfrm flipH="1">
            <a:off x="338824" y="1400648"/>
            <a:ext cx="7200000" cy="0"/>
          </a:xfrm>
          <a:prstGeom prst="line">
            <a:avLst/>
          </a:prstGeom>
          <a:ln w="38100">
            <a:solidFill>
              <a:srgbClr val="12406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4" name="文本框 43"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SpPr txBox="1"/>
          <p:nvPr/>
        </p:nvSpPr>
        <p:spPr>
          <a:xfrm>
            <a:off x="2406490" y="249845"/>
            <a:ext cx="2646878" cy="830997"/>
          </a:xfrm>
          <a:prstGeom prst="rect">
            <a:avLst/>
          </a:prstGeom>
          <a:noFill/>
        </p:spPr>
        <p:txBody>
          <a:bodyPr wrap="none" rtlCol="0">
            <a:spAutoFit/>
          </a:bodyPr>
          <a:lstStyle/>
          <a:p>
            <a:r>
              <a:rPr lang="zh-CN" altLang="en-US" sz="4800" b="1" dirty="0" smtClean="0">
                <a:solidFill>
                  <a:srgbClr val="124062"/>
                </a:solidFill>
                <a:cs typeface="+mn-ea"/>
                <a:sym typeface="+mn-lt"/>
              </a:rPr>
              <a:t>总体要求</a:t>
            </a:r>
            <a:endParaRPr lang="zh-CN" altLang="en-US" sz="4800" b="1" dirty="0">
              <a:solidFill>
                <a:srgbClr val="124062"/>
              </a:solidFill>
              <a:cs typeface="+mn-ea"/>
              <a:sym typeface="+mn-lt"/>
            </a:endParaRPr>
          </a:p>
        </p:txBody>
      </p:sp>
      <p:sp>
        <p:nvSpPr>
          <p:cNvPr id="11" name="椭圆 10"/>
          <p:cNvSpPr/>
          <p:nvPr/>
        </p:nvSpPr>
        <p:spPr>
          <a:xfrm>
            <a:off x="1371289" y="1740101"/>
            <a:ext cx="857818" cy="857818"/>
          </a:xfrm>
          <a:prstGeom prst="ellipse">
            <a:avLst/>
          </a:prstGeom>
          <a:solidFill>
            <a:srgbClr val="124062"/>
          </a:solidFill>
          <a:ln w="25400">
            <a:noFill/>
          </a:ln>
          <a:effectLst>
            <a:outerShdw blurRad="1778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sz="4400">
              <a:solidFill>
                <a:srgbClr val="FEFABC"/>
              </a:solidFill>
              <a:cs typeface="+mn-ea"/>
              <a:sym typeface="+mn-lt"/>
            </a:endParaRPr>
          </a:p>
        </p:txBody>
      </p:sp>
      <p:sp>
        <p:nvSpPr>
          <p:cNvPr id="12" name="椭圆 11"/>
          <p:cNvSpPr/>
          <p:nvPr/>
        </p:nvSpPr>
        <p:spPr>
          <a:xfrm>
            <a:off x="1386529" y="3518035"/>
            <a:ext cx="857818" cy="857818"/>
          </a:xfrm>
          <a:prstGeom prst="ellipse">
            <a:avLst/>
          </a:prstGeom>
          <a:solidFill>
            <a:srgbClr val="537285"/>
          </a:solidFill>
          <a:ln w="25400">
            <a:noFill/>
          </a:ln>
          <a:effectLst>
            <a:outerShdw blurRad="1778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sz="4400">
              <a:solidFill>
                <a:srgbClr val="FEFABC"/>
              </a:solidFill>
              <a:cs typeface="+mn-ea"/>
              <a:sym typeface="+mn-lt"/>
            </a:endParaRPr>
          </a:p>
        </p:txBody>
      </p:sp>
      <p:sp>
        <p:nvSpPr>
          <p:cNvPr id="13" name="椭圆 12"/>
          <p:cNvSpPr/>
          <p:nvPr/>
        </p:nvSpPr>
        <p:spPr>
          <a:xfrm>
            <a:off x="1424629" y="5128329"/>
            <a:ext cx="857818" cy="857818"/>
          </a:xfrm>
          <a:prstGeom prst="ellipse">
            <a:avLst/>
          </a:prstGeom>
          <a:solidFill>
            <a:srgbClr val="124062"/>
          </a:solidFill>
          <a:ln w="25400">
            <a:noFill/>
          </a:ln>
          <a:effectLst>
            <a:outerShdw blurRad="1778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sz="4400">
              <a:solidFill>
                <a:srgbClr val="FEFABC"/>
              </a:solidFill>
              <a:cs typeface="+mn-ea"/>
              <a:sym typeface="+mn-lt"/>
            </a:endParaRPr>
          </a:p>
        </p:txBody>
      </p:sp>
      <p:sp>
        <p:nvSpPr>
          <p:cNvPr id="17" name="文本框 16"/>
          <p:cNvSpPr txBox="1"/>
          <p:nvPr/>
        </p:nvSpPr>
        <p:spPr>
          <a:xfrm>
            <a:off x="2391250" y="1740171"/>
            <a:ext cx="1005403" cy="338554"/>
          </a:xfrm>
          <a:prstGeom prst="rect">
            <a:avLst/>
          </a:prstGeom>
          <a:noFill/>
        </p:spPr>
        <p:txBody>
          <a:bodyPr wrap="none" rtlCol="0">
            <a:spAutoFit/>
          </a:bodyPr>
          <a:lstStyle/>
          <a:p>
            <a:pPr lvl="0"/>
            <a:r>
              <a:rPr lang="zh-CN" altLang="en-US" sz="1600" b="1" dirty="0" smtClean="0"/>
              <a:t>指导思想</a:t>
            </a:r>
            <a:endParaRPr lang="zh-CN" altLang="en-US" sz="1600" b="1" dirty="0">
              <a:solidFill>
                <a:srgbClr val="124062"/>
              </a:solidFill>
              <a:cs typeface="+mn-ea"/>
              <a:sym typeface="+mn-lt"/>
            </a:endParaRPr>
          </a:p>
        </p:txBody>
      </p:sp>
      <p:sp>
        <p:nvSpPr>
          <p:cNvPr id="18" name="矩形 17"/>
          <p:cNvSpPr/>
          <p:nvPr/>
        </p:nvSpPr>
        <p:spPr>
          <a:xfrm>
            <a:off x="2421730" y="2189465"/>
            <a:ext cx="7301390" cy="1421928"/>
          </a:xfrm>
          <a:prstGeom prst="rect">
            <a:avLst/>
          </a:prstGeom>
        </p:spPr>
        <p:txBody>
          <a:bodyPr wrap="square">
            <a:spAutoFit/>
          </a:bodyPr>
          <a:lstStyle/>
          <a:p>
            <a:pPr>
              <a:lnSpc>
                <a:spcPct val="120000"/>
              </a:lnSpc>
            </a:pPr>
            <a:r>
              <a:rPr lang="zh-CN" altLang="en-US" sz="1200" dirty="0" smtClean="0"/>
              <a:t>高举中国特色社会主义伟大旗帜，坚持以习近平新时代中国特色社会主义思想为指导，深入贯彻党的十九大和十九届二中、三中、四中、五</a:t>
            </a:r>
            <a:r>
              <a:rPr lang="zh-CN" altLang="en-US" sz="1200" dirty="0" smtClean="0"/>
              <a:t>中、六中全会</a:t>
            </a:r>
            <a:r>
              <a:rPr lang="zh-CN" altLang="en-US" sz="1200" dirty="0" smtClean="0"/>
              <a:t>精神，全面贯彻习近平法治思想，增强</a:t>
            </a:r>
            <a:r>
              <a:rPr lang="en-US" sz="1200" dirty="0" smtClean="0"/>
              <a:t>“</a:t>
            </a:r>
            <a:r>
              <a:rPr lang="zh-CN" altLang="en-US" sz="1200" dirty="0" smtClean="0"/>
              <a:t>四个意识</a:t>
            </a:r>
            <a:r>
              <a:rPr lang="en-US" sz="1200" dirty="0" smtClean="0"/>
              <a:t>”</a:t>
            </a:r>
            <a:r>
              <a:rPr lang="zh-CN" altLang="en-US" sz="1200" dirty="0" smtClean="0"/>
              <a:t>、坚定</a:t>
            </a:r>
            <a:r>
              <a:rPr lang="en-US" sz="1200" dirty="0" smtClean="0"/>
              <a:t>“</a:t>
            </a:r>
            <a:r>
              <a:rPr lang="zh-CN" altLang="en-US" sz="1200" dirty="0" smtClean="0"/>
              <a:t>四个自信</a:t>
            </a:r>
            <a:r>
              <a:rPr lang="en-US" sz="1200" dirty="0" smtClean="0"/>
              <a:t>”</a:t>
            </a:r>
            <a:r>
              <a:rPr lang="zh-CN" altLang="en-US" sz="1200" dirty="0" smtClean="0"/>
              <a:t>、做到</a:t>
            </a:r>
            <a:r>
              <a:rPr lang="en-US" sz="1200" dirty="0" smtClean="0"/>
              <a:t>“</a:t>
            </a:r>
            <a:r>
              <a:rPr lang="zh-CN" altLang="en-US" sz="1200" dirty="0" smtClean="0"/>
              <a:t>两个维护</a:t>
            </a:r>
            <a:r>
              <a:rPr lang="en-US" sz="1200" dirty="0" smtClean="0"/>
              <a:t>”</a:t>
            </a:r>
            <a:r>
              <a:rPr lang="zh-CN" altLang="en-US" sz="1200" dirty="0" smtClean="0"/>
              <a:t>，认真落实习近平总书记关于统计工作重要讲话指示批示精神和对山东工作的重要指示要求，贯彻落实党中央、国务院关于统计改革发展重大决策部署，为全面开创新时代现代化强省建设新局面，推进统计现代化改革提供统计法治保障。</a:t>
            </a:r>
          </a:p>
          <a:p>
            <a:pPr>
              <a:lnSpc>
                <a:spcPct val="120000"/>
              </a:lnSpc>
            </a:pPr>
            <a:endParaRPr lang="zh-CN" altLang="en-US" sz="1200" dirty="0">
              <a:solidFill>
                <a:schemeClr val="tx1">
                  <a:lumMod val="65000"/>
                  <a:lumOff val="35000"/>
                </a:schemeClr>
              </a:solidFill>
              <a:cs typeface="+mn-ea"/>
              <a:sym typeface="+mn-lt"/>
            </a:endParaRPr>
          </a:p>
        </p:txBody>
      </p:sp>
      <p:sp>
        <p:nvSpPr>
          <p:cNvPr id="19" name="文本框 18"/>
          <p:cNvSpPr txBox="1"/>
          <p:nvPr/>
        </p:nvSpPr>
        <p:spPr>
          <a:xfrm>
            <a:off x="2459831" y="3464765"/>
            <a:ext cx="1005403" cy="584775"/>
          </a:xfrm>
          <a:prstGeom prst="rect">
            <a:avLst/>
          </a:prstGeom>
          <a:noFill/>
        </p:spPr>
        <p:txBody>
          <a:bodyPr wrap="none" rtlCol="0">
            <a:spAutoFit/>
          </a:bodyPr>
          <a:lstStyle/>
          <a:p>
            <a:r>
              <a:rPr lang="zh-CN" altLang="en-US" sz="1600" b="1" dirty="0" smtClean="0"/>
              <a:t>主要目标</a:t>
            </a:r>
            <a:endParaRPr lang="zh-CN" altLang="en-US" sz="1600" dirty="0" smtClean="0"/>
          </a:p>
          <a:p>
            <a:pPr lvl="0"/>
            <a:endParaRPr lang="zh-CN" altLang="en-US" sz="1600" b="1" dirty="0">
              <a:solidFill>
                <a:srgbClr val="537285"/>
              </a:solidFill>
              <a:cs typeface="+mn-ea"/>
              <a:sym typeface="+mn-lt"/>
            </a:endParaRPr>
          </a:p>
        </p:txBody>
      </p:sp>
      <p:sp>
        <p:nvSpPr>
          <p:cNvPr id="20" name="矩形 19"/>
          <p:cNvSpPr/>
          <p:nvPr/>
        </p:nvSpPr>
        <p:spPr>
          <a:xfrm>
            <a:off x="2475068" y="3845479"/>
            <a:ext cx="7065171" cy="1200329"/>
          </a:xfrm>
          <a:prstGeom prst="rect">
            <a:avLst/>
          </a:prstGeom>
        </p:spPr>
        <p:txBody>
          <a:bodyPr wrap="square">
            <a:spAutoFit/>
          </a:bodyPr>
          <a:lstStyle/>
          <a:p>
            <a:pPr>
              <a:lnSpc>
                <a:spcPct val="120000"/>
              </a:lnSpc>
            </a:pPr>
            <a:r>
              <a:rPr lang="zh-CN" altLang="en-US" sz="1200" dirty="0" smtClean="0">
                <a:latin typeface="+mn-ea"/>
              </a:rPr>
              <a:t>党政领导贯彻统计领域党内法规观念进一步增强</a:t>
            </a:r>
            <a:endParaRPr lang="en-US" altLang="zh-CN" sz="1200" dirty="0" smtClean="0">
              <a:latin typeface="+mn-ea"/>
            </a:endParaRPr>
          </a:p>
          <a:p>
            <a:pPr>
              <a:lnSpc>
                <a:spcPct val="120000"/>
              </a:lnSpc>
            </a:pPr>
            <a:r>
              <a:rPr lang="zh-CN" altLang="en-US" sz="1200" dirty="0" smtClean="0">
                <a:latin typeface="+mn-ea"/>
              </a:rPr>
              <a:t>领导干部依法统计依法治统意识进一步增强</a:t>
            </a:r>
            <a:endParaRPr lang="en-US" altLang="zh-CN" sz="1200" dirty="0" smtClean="0">
              <a:latin typeface="+mn-ea"/>
            </a:endParaRPr>
          </a:p>
          <a:p>
            <a:pPr>
              <a:lnSpc>
                <a:spcPct val="120000"/>
              </a:lnSpc>
            </a:pPr>
            <a:r>
              <a:rPr lang="zh-CN" altLang="en-US" sz="1200" dirty="0" smtClean="0">
                <a:latin typeface="+mn-ea"/>
              </a:rPr>
              <a:t>统计部门和统计人员依法统计素质进一步增强</a:t>
            </a:r>
            <a:endParaRPr lang="en-US" altLang="zh-CN" sz="1200" dirty="0" smtClean="0">
              <a:latin typeface="+mn-ea"/>
            </a:endParaRPr>
          </a:p>
          <a:p>
            <a:pPr>
              <a:lnSpc>
                <a:spcPct val="120000"/>
              </a:lnSpc>
            </a:pPr>
            <a:r>
              <a:rPr lang="zh-CN" altLang="en-US" sz="1200" dirty="0" smtClean="0">
                <a:latin typeface="+mn-ea"/>
              </a:rPr>
              <a:t>统计调查对象的统计法治素养进一步增强</a:t>
            </a:r>
            <a:endParaRPr lang="en-US" altLang="zh-CN" sz="1200" dirty="0" smtClean="0">
              <a:latin typeface="+mn-ea"/>
            </a:endParaRPr>
          </a:p>
          <a:p>
            <a:pPr>
              <a:lnSpc>
                <a:spcPct val="120000"/>
              </a:lnSpc>
            </a:pPr>
            <a:r>
              <a:rPr lang="zh-CN" altLang="en-US" sz="1200" dirty="0" smtClean="0">
                <a:latin typeface="+mn-ea"/>
              </a:rPr>
              <a:t>全社会关心支持统计工作意识进一步增强</a:t>
            </a:r>
            <a:endParaRPr lang="zh-CN" altLang="en-US" sz="1200" dirty="0">
              <a:latin typeface="+mn-ea"/>
              <a:sym typeface="+mn-lt"/>
            </a:endParaRPr>
          </a:p>
        </p:txBody>
      </p:sp>
      <p:sp>
        <p:nvSpPr>
          <p:cNvPr id="21" name="文本框 20"/>
          <p:cNvSpPr txBox="1"/>
          <p:nvPr/>
        </p:nvSpPr>
        <p:spPr>
          <a:xfrm>
            <a:off x="2436970" y="5113159"/>
            <a:ext cx="1005403" cy="338554"/>
          </a:xfrm>
          <a:prstGeom prst="rect">
            <a:avLst/>
          </a:prstGeom>
          <a:noFill/>
        </p:spPr>
        <p:txBody>
          <a:bodyPr wrap="none" rtlCol="0">
            <a:spAutoFit/>
          </a:bodyPr>
          <a:lstStyle/>
          <a:p>
            <a:pPr lvl="0"/>
            <a:r>
              <a:rPr lang="zh-CN" altLang="en-US" sz="1600" b="1" dirty="0" smtClean="0"/>
              <a:t>工作原则</a:t>
            </a:r>
            <a:endParaRPr lang="zh-CN" altLang="en-US" sz="1600" b="1" dirty="0">
              <a:solidFill>
                <a:srgbClr val="124062"/>
              </a:solidFill>
              <a:cs typeface="+mn-ea"/>
              <a:sym typeface="+mn-lt"/>
            </a:endParaRPr>
          </a:p>
        </p:txBody>
      </p:sp>
      <p:sp>
        <p:nvSpPr>
          <p:cNvPr id="22" name="矩形 21"/>
          <p:cNvSpPr/>
          <p:nvPr/>
        </p:nvSpPr>
        <p:spPr>
          <a:xfrm>
            <a:off x="2429349" y="5448153"/>
            <a:ext cx="6556996" cy="535531"/>
          </a:xfrm>
          <a:prstGeom prst="rect">
            <a:avLst/>
          </a:prstGeom>
        </p:spPr>
        <p:txBody>
          <a:bodyPr wrap="square">
            <a:spAutoFit/>
          </a:bodyPr>
          <a:lstStyle/>
          <a:p>
            <a:pPr>
              <a:lnSpc>
                <a:spcPct val="120000"/>
              </a:lnSpc>
            </a:pPr>
            <a:r>
              <a:rPr lang="zh-CN" altLang="en-US" sz="1200" dirty="0" smtClean="0">
                <a:latin typeface="+mn-ea"/>
                <a:sym typeface="+mn-lt"/>
              </a:rPr>
              <a:t>坚持党的全面领导、坚持以人民为中心、坚持宪法法律法规学习并重、坚持服务全省工作大局、坚持依法治理统计、坚持结合贴合融合、坚持改革创新发展。</a:t>
            </a:r>
          </a:p>
        </p:txBody>
      </p:sp>
      <p:grpSp>
        <p:nvGrpSpPr>
          <p:cNvPr id="25" name="组合 24"/>
          <p:cNvGrpSpPr/>
          <p:nvPr/>
        </p:nvGrpSpPr>
        <p:grpSpPr>
          <a:xfrm>
            <a:off x="9909126" y="2391273"/>
            <a:ext cx="658088" cy="4387216"/>
            <a:chOff x="9846542" y="1813000"/>
            <a:chExt cx="658088" cy="4387216"/>
          </a:xfrm>
        </p:grpSpPr>
        <p:sp>
          <p:nvSpPr>
            <p:cNvPr id="26" name="KSO_Shape"/>
            <p:cNvSpPr>
              <a:spLocks/>
            </p:cNvSpPr>
            <p:nvPr/>
          </p:nvSpPr>
          <p:spPr bwMode="auto">
            <a:xfrm>
              <a:off x="9846542" y="1813000"/>
              <a:ext cx="658088" cy="1078832"/>
            </a:xfrm>
            <a:custGeom>
              <a:avLst/>
              <a:gdLst>
                <a:gd name="T0" fmla="*/ 1029029 w 3535"/>
                <a:gd name="T1" fmla="*/ 1156466 h 5800"/>
                <a:gd name="T2" fmla="*/ 818493 w 3535"/>
                <a:gd name="T3" fmla="*/ 1179458 h 5800"/>
                <a:gd name="T4" fmla="*/ 848054 w 3535"/>
                <a:gd name="T5" fmla="*/ 1077639 h 5800"/>
                <a:gd name="T6" fmla="*/ 875315 w 3535"/>
                <a:gd name="T7" fmla="*/ 972864 h 5800"/>
                <a:gd name="T8" fmla="*/ 898635 w 3535"/>
                <a:gd name="T9" fmla="*/ 868417 h 5800"/>
                <a:gd name="T10" fmla="*/ 916371 w 3535"/>
                <a:gd name="T11" fmla="*/ 767255 h 5800"/>
                <a:gd name="T12" fmla="*/ 926553 w 3535"/>
                <a:gd name="T13" fmla="*/ 672662 h 5800"/>
                <a:gd name="T14" fmla="*/ 927538 w 3535"/>
                <a:gd name="T15" fmla="*/ 635876 h 5800"/>
                <a:gd name="T16" fmla="*/ 926553 w 3535"/>
                <a:gd name="T17" fmla="*/ 582996 h 5800"/>
                <a:gd name="T18" fmla="*/ 921955 w 3535"/>
                <a:gd name="T19" fmla="*/ 531429 h 5800"/>
                <a:gd name="T20" fmla="*/ 914072 w 3535"/>
                <a:gd name="T21" fmla="*/ 481505 h 5800"/>
                <a:gd name="T22" fmla="*/ 903233 w 3535"/>
                <a:gd name="T23" fmla="*/ 433223 h 5800"/>
                <a:gd name="T24" fmla="*/ 889438 w 3535"/>
                <a:gd name="T25" fmla="*/ 387241 h 5800"/>
                <a:gd name="T26" fmla="*/ 873673 w 3535"/>
                <a:gd name="T27" fmla="*/ 342900 h 5800"/>
                <a:gd name="T28" fmla="*/ 855936 w 3535"/>
                <a:gd name="T29" fmla="*/ 301187 h 5800"/>
                <a:gd name="T30" fmla="*/ 836230 w 3535"/>
                <a:gd name="T31" fmla="*/ 261773 h 5800"/>
                <a:gd name="T32" fmla="*/ 808640 w 3535"/>
                <a:gd name="T33" fmla="*/ 212178 h 5800"/>
                <a:gd name="T34" fmla="*/ 763314 w 3535"/>
                <a:gd name="T35" fmla="*/ 146816 h 5800"/>
                <a:gd name="T36" fmla="*/ 717660 w 3535"/>
                <a:gd name="T37" fmla="*/ 92622 h 5800"/>
                <a:gd name="T38" fmla="*/ 673319 w 3535"/>
                <a:gd name="T39" fmla="*/ 50253 h 5800"/>
                <a:gd name="T40" fmla="*/ 632592 w 3535"/>
                <a:gd name="T41" fmla="*/ 20035 h 5800"/>
                <a:gd name="T42" fmla="*/ 608943 w 3535"/>
                <a:gd name="T43" fmla="*/ 7226 h 5800"/>
                <a:gd name="T44" fmla="*/ 593835 w 3535"/>
                <a:gd name="T45" fmla="*/ 1971 h 5800"/>
                <a:gd name="T46" fmla="*/ 580697 w 3535"/>
                <a:gd name="T47" fmla="*/ 0 h 5800"/>
                <a:gd name="T48" fmla="*/ 572486 w 3535"/>
                <a:gd name="T49" fmla="*/ 657 h 5800"/>
                <a:gd name="T50" fmla="*/ 558034 w 3535"/>
                <a:gd name="T51" fmla="*/ 5255 h 5800"/>
                <a:gd name="T52" fmla="*/ 541283 w 3535"/>
                <a:gd name="T53" fmla="*/ 12809 h 5800"/>
                <a:gd name="T54" fmla="*/ 502526 w 3535"/>
                <a:gd name="T55" fmla="*/ 38428 h 5800"/>
                <a:gd name="T56" fmla="*/ 459171 w 3535"/>
                <a:gd name="T57" fmla="*/ 77185 h 5800"/>
                <a:gd name="T58" fmla="*/ 413517 w 3535"/>
                <a:gd name="T59" fmla="*/ 127438 h 5800"/>
                <a:gd name="T60" fmla="*/ 368191 w 3535"/>
                <a:gd name="T61" fmla="*/ 189515 h 5800"/>
                <a:gd name="T62" fmla="*/ 332390 w 3535"/>
                <a:gd name="T63" fmla="*/ 248635 h 5800"/>
                <a:gd name="T64" fmla="*/ 312026 w 3535"/>
                <a:gd name="T65" fmla="*/ 287721 h 5800"/>
                <a:gd name="T66" fmla="*/ 293633 w 3535"/>
                <a:gd name="T67" fmla="*/ 328777 h 5800"/>
                <a:gd name="T68" fmla="*/ 277210 w 3535"/>
                <a:gd name="T69" fmla="*/ 371803 h 5800"/>
                <a:gd name="T70" fmla="*/ 263087 w 3535"/>
                <a:gd name="T71" fmla="*/ 417458 h 5800"/>
                <a:gd name="T72" fmla="*/ 250935 w 3535"/>
                <a:gd name="T73" fmla="*/ 465083 h 5800"/>
                <a:gd name="T74" fmla="*/ 242066 w 3535"/>
                <a:gd name="T75" fmla="*/ 514350 h 5800"/>
                <a:gd name="T76" fmla="*/ 236483 w 3535"/>
                <a:gd name="T77" fmla="*/ 565588 h 5800"/>
                <a:gd name="T78" fmla="*/ 233855 w 3535"/>
                <a:gd name="T79" fmla="*/ 618468 h 5800"/>
                <a:gd name="T80" fmla="*/ 235169 w 3535"/>
                <a:gd name="T81" fmla="*/ 672662 h 5800"/>
                <a:gd name="T82" fmla="*/ 241410 w 3535"/>
                <a:gd name="T83" fmla="*/ 734739 h 5800"/>
                <a:gd name="T84" fmla="*/ 256190 w 3535"/>
                <a:gd name="T85" fmla="*/ 834259 h 5800"/>
                <a:gd name="T86" fmla="*/ 277867 w 3535"/>
                <a:gd name="T87" fmla="*/ 938048 h 5800"/>
                <a:gd name="T88" fmla="*/ 304143 w 3535"/>
                <a:gd name="T89" fmla="*/ 1043152 h 5800"/>
                <a:gd name="T90" fmla="*/ 333047 w 3535"/>
                <a:gd name="T91" fmla="*/ 1146284 h 5800"/>
                <a:gd name="T92" fmla="*/ 132693 w 3535"/>
                <a:gd name="T93" fmla="*/ 1156466 h 5800"/>
                <a:gd name="T94" fmla="*/ 580697 w 3535"/>
                <a:gd name="T95" fmla="*/ 1905000 h 580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3535" h="5800">
                  <a:moveTo>
                    <a:pt x="2174" y="4724"/>
                  </a:moveTo>
                  <a:lnTo>
                    <a:pt x="3535" y="5397"/>
                  </a:lnTo>
                  <a:lnTo>
                    <a:pt x="3133" y="3521"/>
                  </a:lnTo>
                  <a:lnTo>
                    <a:pt x="2462" y="3691"/>
                  </a:lnTo>
                  <a:lnTo>
                    <a:pt x="2492" y="3591"/>
                  </a:lnTo>
                  <a:lnTo>
                    <a:pt x="2523" y="3490"/>
                  </a:lnTo>
                  <a:lnTo>
                    <a:pt x="2552" y="3385"/>
                  </a:lnTo>
                  <a:lnTo>
                    <a:pt x="2582" y="3281"/>
                  </a:lnTo>
                  <a:lnTo>
                    <a:pt x="2611" y="3176"/>
                  </a:lnTo>
                  <a:lnTo>
                    <a:pt x="2638" y="3069"/>
                  </a:lnTo>
                  <a:lnTo>
                    <a:pt x="2665" y="2962"/>
                  </a:lnTo>
                  <a:lnTo>
                    <a:pt x="2691" y="2856"/>
                  </a:lnTo>
                  <a:lnTo>
                    <a:pt x="2714" y="2749"/>
                  </a:lnTo>
                  <a:lnTo>
                    <a:pt x="2736" y="2644"/>
                  </a:lnTo>
                  <a:lnTo>
                    <a:pt x="2757" y="2540"/>
                  </a:lnTo>
                  <a:lnTo>
                    <a:pt x="2774" y="2437"/>
                  </a:lnTo>
                  <a:lnTo>
                    <a:pt x="2790" y="2336"/>
                  </a:lnTo>
                  <a:lnTo>
                    <a:pt x="2802" y="2237"/>
                  </a:lnTo>
                  <a:lnTo>
                    <a:pt x="2813" y="2141"/>
                  </a:lnTo>
                  <a:lnTo>
                    <a:pt x="2821" y="2048"/>
                  </a:lnTo>
                  <a:lnTo>
                    <a:pt x="2823" y="1992"/>
                  </a:lnTo>
                  <a:lnTo>
                    <a:pt x="2824" y="1936"/>
                  </a:lnTo>
                  <a:lnTo>
                    <a:pt x="2824" y="1883"/>
                  </a:lnTo>
                  <a:lnTo>
                    <a:pt x="2823" y="1829"/>
                  </a:lnTo>
                  <a:lnTo>
                    <a:pt x="2821" y="1775"/>
                  </a:lnTo>
                  <a:lnTo>
                    <a:pt x="2817" y="1722"/>
                  </a:lnTo>
                  <a:lnTo>
                    <a:pt x="2813" y="1669"/>
                  </a:lnTo>
                  <a:lnTo>
                    <a:pt x="2807" y="1618"/>
                  </a:lnTo>
                  <a:lnTo>
                    <a:pt x="2800" y="1566"/>
                  </a:lnTo>
                  <a:lnTo>
                    <a:pt x="2791" y="1515"/>
                  </a:lnTo>
                  <a:lnTo>
                    <a:pt x="2783" y="1466"/>
                  </a:lnTo>
                  <a:lnTo>
                    <a:pt x="2773" y="1416"/>
                  </a:lnTo>
                  <a:lnTo>
                    <a:pt x="2762" y="1367"/>
                  </a:lnTo>
                  <a:lnTo>
                    <a:pt x="2750" y="1319"/>
                  </a:lnTo>
                  <a:lnTo>
                    <a:pt x="2736" y="1271"/>
                  </a:lnTo>
                  <a:lnTo>
                    <a:pt x="2723" y="1224"/>
                  </a:lnTo>
                  <a:lnTo>
                    <a:pt x="2708" y="1179"/>
                  </a:lnTo>
                  <a:lnTo>
                    <a:pt x="2693" y="1132"/>
                  </a:lnTo>
                  <a:lnTo>
                    <a:pt x="2677" y="1088"/>
                  </a:lnTo>
                  <a:lnTo>
                    <a:pt x="2660" y="1044"/>
                  </a:lnTo>
                  <a:lnTo>
                    <a:pt x="2643" y="1001"/>
                  </a:lnTo>
                  <a:lnTo>
                    <a:pt x="2625" y="958"/>
                  </a:lnTo>
                  <a:lnTo>
                    <a:pt x="2606" y="917"/>
                  </a:lnTo>
                  <a:lnTo>
                    <a:pt x="2587" y="876"/>
                  </a:lnTo>
                  <a:lnTo>
                    <a:pt x="2567" y="836"/>
                  </a:lnTo>
                  <a:lnTo>
                    <a:pt x="2546" y="797"/>
                  </a:lnTo>
                  <a:lnTo>
                    <a:pt x="2525" y="757"/>
                  </a:lnTo>
                  <a:lnTo>
                    <a:pt x="2505" y="719"/>
                  </a:lnTo>
                  <a:lnTo>
                    <a:pt x="2462" y="646"/>
                  </a:lnTo>
                  <a:lnTo>
                    <a:pt x="2416" y="577"/>
                  </a:lnTo>
                  <a:lnTo>
                    <a:pt x="2371" y="511"/>
                  </a:lnTo>
                  <a:lnTo>
                    <a:pt x="2324" y="447"/>
                  </a:lnTo>
                  <a:lnTo>
                    <a:pt x="2278" y="388"/>
                  </a:lnTo>
                  <a:lnTo>
                    <a:pt x="2231" y="333"/>
                  </a:lnTo>
                  <a:lnTo>
                    <a:pt x="2185" y="282"/>
                  </a:lnTo>
                  <a:lnTo>
                    <a:pt x="2139" y="235"/>
                  </a:lnTo>
                  <a:lnTo>
                    <a:pt x="2094" y="191"/>
                  </a:lnTo>
                  <a:lnTo>
                    <a:pt x="2050" y="153"/>
                  </a:lnTo>
                  <a:lnTo>
                    <a:pt x="2007" y="117"/>
                  </a:lnTo>
                  <a:lnTo>
                    <a:pt x="1965" y="87"/>
                  </a:lnTo>
                  <a:lnTo>
                    <a:pt x="1926" y="61"/>
                  </a:lnTo>
                  <a:lnTo>
                    <a:pt x="1889" y="39"/>
                  </a:lnTo>
                  <a:lnTo>
                    <a:pt x="1871" y="30"/>
                  </a:lnTo>
                  <a:lnTo>
                    <a:pt x="1854" y="22"/>
                  </a:lnTo>
                  <a:lnTo>
                    <a:pt x="1838" y="16"/>
                  </a:lnTo>
                  <a:lnTo>
                    <a:pt x="1823" y="10"/>
                  </a:lnTo>
                  <a:lnTo>
                    <a:pt x="1808" y="6"/>
                  </a:lnTo>
                  <a:lnTo>
                    <a:pt x="1794" y="2"/>
                  </a:lnTo>
                  <a:lnTo>
                    <a:pt x="1780" y="1"/>
                  </a:lnTo>
                  <a:lnTo>
                    <a:pt x="1768" y="0"/>
                  </a:lnTo>
                  <a:lnTo>
                    <a:pt x="1757" y="1"/>
                  </a:lnTo>
                  <a:lnTo>
                    <a:pt x="1743" y="2"/>
                  </a:lnTo>
                  <a:lnTo>
                    <a:pt x="1729" y="6"/>
                  </a:lnTo>
                  <a:lnTo>
                    <a:pt x="1714" y="10"/>
                  </a:lnTo>
                  <a:lnTo>
                    <a:pt x="1699" y="16"/>
                  </a:lnTo>
                  <a:lnTo>
                    <a:pt x="1682" y="22"/>
                  </a:lnTo>
                  <a:lnTo>
                    <a:pt x="1666" y="30"/>
                  </a:lnTo>
                  <a:lnTo>
                    <a:pt x="1648" y="39"/>
                  </a:lnTo>
                  <a:lnTo>
                    <a:pt x="1611" y="61"/>
                  </a:lnTo>
                  <a:lnTo>
                    <a:pt x="1572" y="87"/>
                  </a:lnTo>
                  <a:lnTo>
                    <a:pt x="1530" y="117"/>
                  </a:lnTo>
                  <a:lnTo>
                    <a:pt x="1487" y="153"/>
                  </a:lnTo>
                  <a:lnTo>
                    <a:pt x="1443" y="191"/>
                  </a:lnTo>
                  <a:lnTo>
                    <a:pt x="1398" y="235"/>
                  </a:lnTo>
                  <a:lnTo>
                    <a:pt x="1352" y="282"/>
                  </a:lnTo>
                  <a:lnTo>
                    <a:pt x="1306" y="333"/>
                  </a:lnTo>
                  <a:lnTo>
                    <a:pt x="1259" y="388"/>
                  </a:lnTo>
                  <a:lnTo>
                    <a:pt x="1213" y="447"/>
                  </a:lnTo>
                  <a:lnTo>
                    <a:pt x="1166" y="511"/>
                  </a:lnTo>
                  <a:lnTo>
                    <a:pt x="1121" y="577"/>
                  </a:lnTo>
                  <a:lnTo>
                    <a:pt x="1075" y="646"/>
                  </a:lnTo>
                  <a:lnTo>
                    <a:pt x="1032" y="719"/>
                  </a:lnTo>
                  <a:lnTo>
                    <a:pt x="1012" y="757"/>
                  </a:lnTo>
                  <a:lnTo>
                    <a:pt x="991" y="797"/>
                  </a:lnTo>
                  <a:lnTo>
                    <a:pt x="970" y="836"/>
                  </a:lnTo>
                  <a:lnTo>
                    <a:pt x="950" y="876"/>
                  </a:lnTo>
                  <a:lnTo>
                    <a:pt x="931" y="917"/>
                  </a:lnTo>
                  <a:lnTo>
                    <a:pt x="912" y="958"/>
                  </a:lnTo>
                  <a:lnTo>
                    <a:pt x="894" y="1001"/>
                  </a:lnTo>
                  <a:lnTo>
                    <a:pt x="877" y="1044"/>
                  </a:lnTo>
                  <a:lnTo>
                    <a:pt x="860" y="1088"/>
                  </a:lnTo>
                  <a:lnTo>
                    <a:pt x="844" y="1132"/>
                  </a:lnTo>
                  <a:lnTo>
                    <a:pt x="829" y="1179"/>
                  </a:lnTo>
                  <a:lnTo>
                    <a:pt x="814" y="1224"/>
                  </a:lnTo>
                  <a:lnTo>
                    <a:pt x="801" y="1271"/>
                  </a:lnTo>
                  <a:lnTo>
                    <a:pt x="787" y="1319"/>
                  </a:lnTo>
                  <a:lnTo>
                    <a:pt x="775" y="1367"/>
                  </a:lnTo>
                  <a:lnTo>
                    <a:pt x="764" y="1416"/>
                  </a:lnTo>
                  <a:lnTo>
                    <a:pt x="754" y="1466"/>
                  </a:lnTo>
                  <a:lnTo>
                    <a:pt x="746" y="1515"/>
                  </a:lnTo>
                  <a:lnTo>
                    <a:pt x="737" y="1566"/>
                  </a:lnTo>
                  <a:lnTo>
                    <a:pt x="730" y="1618"/>
                  </a:lnTo>
                  <a:lnTo>
                    <a:pt x="723" y="1669"/>
                  </a:lnTo>
                  <a:lnTo>
                    <a:pt x="720" y="1722"/>
                  </a:lnTo>
                  <a:lnTo>
                    <a:pt x="716" y="1775"/>
                  </a:lnTo>
                  <a:lnTo>
                    <a:pt x="714" y="1829"/>
                  </a:lnTo>
                  <a:lnTo>
                    <a:pt x="712" y="1883"/>
                  </a:lnTo>
                  <a:lnTo>
                    <a:pt x="712" y="1936"/>
                  </a:lnTo>
                  <a:lnTo>
                    <a:pt x="714" y="1992"/>
                  </a:lnTo>
                  <a:lnTo>
                    <a:pt x="716" y="2048"/>
                  </a:lnTo>
                  <a:lnTo>
                    <a:pt x="723" y="2141"/>
                  </a:lnTo>
                  <a:lnTo>
                    <a:pt x="735" y="2237"/>
                  </a:lnTo>
                  <a:lnTo>
                    <a:pt x="747" y="2336"/>
                  </a:lnTo>
                  <a:lnTo>
                    <a:pt x="763" y="2437"/>
                  </a:lnTo>
                  <a:lnTo>
                    <a:pt x="780" y="2540"/>
                  </a:lnTo>
                  <a:lnTo>
                    <a:pt x="801" y="2644"/>
                  </a:lnTo>
                  <a:lnTo>
                    <a:pt x="823" y="2749"/>
                  </a:lnTo>
                  <a:lnTo>
                    <a:pt x="846" y="2856"/>
                  </a:lnTo>
                  <a:lnTo>
                    <a:pt x="872" y="2962"/>
                  </a:lnTo>
                  <a:lnTo>
                    <a:pt x="899" y="3069"/>
                  </a:lnTo>
                  <a:lnTo>
                    <a:pt x="926" y="3176"/>
                  </a:lnTo>
                  <a:lnTo>
                    <a:pt x="955" y="3281"/>
                  </a:lnTo>
                  <a:lnTo>
                    <a:pt x="985" y="3385"/>
                  </a:lnTo>
                  <a:lnTo>
                    <a:pt x="1014" y="3490"/>
                  </a:lnTo>
                  <a:lnTo>
                    <a:pt x="1045" y="3591"/>
                  </a:lnTo>
                  <a:lnTo>
                    <a:pt x="1075" y="3691"/>
                  </a:lnTo>
                  <a:lnTo>
                    <a:pt x="404" y="3521"/>
                  </a:lnTo>
                  <a:lnTo>
                    <a:pt x="0" y="5397"/>
                  </a:lnTo>
                  <a:lnTo>
                    <a:pt x="1362" y="4724"/>
                  </a:lnTo>
                  <a:lnTo>
                    <a:pt x="1768" y="5800"/>
                  </a:lnTo>
                  <a:lnTo>
                    <a:pt x="2174" y="4724"/>
                  </a:lnTo>
                  <a:close/>
                </a:path>
              </a:pathLst>
            </a:custGeom>
            <a:solidFill>
              <a:srgbClr val="124062"/>
            </a:solidFill>
            <a:ln w="19050">
              <a:noFill/>
            </a:ln>
            <a:effectLs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solidFill>
                  <a:schemeClr val="lt1"/>
                </a:solidFill>
                <a:cs typeface="+mn-ea"/>
                <a:sym typeface="+mn-lt"/>
              </a:endParaRPr>
            </a:p>
          </p:txBody>
        </p:sp>
        <p:sp>
          <p:nvSpPr>
            <p:cNvPr id="30" name="任意多边形 29"/>
            <p:cNvSpPr/>
            <p:nvPr/>
          </p:nvSpPr>
          <p:spPr>
            <a:xfrm>
              <a:off x="9922624" y="2891833"/>
              <a:ext cx="504350" cy="3308383"/>
            </a:xfrm>
            <a:custGeom>
              <a:avLst/>
              <a:gdLst>
                <a:gd name="connsiteX0" fmla="*/ 243936 w 504350"/>
                <a:gd name="connsiteY0" fmla="*/ 0 h 3308383"/>
                <a:gd name="connsiteX1" fmla="*/ 260414 w 504350"/>
                <a:gd name="connsiteY1" fmla="*/ 0 h 3308383"/>
                <a:gd name="connsiteX2" fmla="*/ 263584 w 504350"/>
                <a:gd name="connsiteY2" fmla="*/ 338513 h 3308383"/>
                <a:gd name="connsiteX3" fmla="*/ 296771 w 504350"/>
                <a:gd name="connsiteY3" fmla="*/ 1250864 h 3308383"/>
                <a:gd name="connsiteX4" fmla="*/ 480386 w 504350"/>
                <a:gd name="connsiteY4" fmla="*/ 3188542 h 3308383"/>
                <a:gd name="connsiteX5" fmla="*/ 504350 w 504350"/>
                <a:gd name="connsiteY5" fmla="*/ 3308383 h 3308383"/>
                <a:gd name="connsiteX6" fmla="*/ 0 w 504350"/>
                <a:gd name="connsiteY6" fmla="*/ 3308383 h 3308383"/>
                <a:gd name="connsiteX7" fmla="*/ 23964 w 504350"/>
                <a:gd name="connsiteY7" fmla="*/ 3188542 h 3308383"/>
                <a:gd name="connsiteX8" fmla="*/ 207580 w 504350"/>
                <a:gd name="connsiteY8" fmla="*/ 1250864 h 3308383"/>
                <a:gd name="connsiteX9" fmla="*/ 240766 w 504350"/>
                <a:gd name="connsiteY9" fmla="*/ 338513 h 3308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350" h="3308383">
                  <a:moveTo>
                    <a:pt x="243936" y="0"/>
                  </a:moveTo>
                  <a:lnTo>
                    <a:pt x="260414" y="0"/>
                  </a:lnTo>
                  <a:lnTo>
                    <a:pt x="263584" y="338513"/>
                  </a:lnTo>
                  <a:cubicBezTo>
                    <a:pt x="268875" y="619190"/>
                    <a:pt x="279825" y="927510"/>
                    <a:pt x="296771" y="1250864"/>
                  </a:cubicBezTo>
                  <a:cubicBezTo>
                    <a:pt x="339136" y="2059247"/>
                    <a:pt x="408953" y="2770268"/>
                    <a:pt x="480386" y="3188542"/>
                  </a:cubicBezTo>
                  <a:lnTo>
                    <a:pt x="504350" y="3308383"/>
                  </a:lnTo>
                  <a:lnTo>
                    <a:pt x="0" y="3308383"/>
                  </a:lnTo>
                  <a:lnTo>
                    <a:pt x="23964" y="3188542"/>
                  </a:lnTo>
                  <a:cubicBezTo>
                    <a:pt x="95398" y="2770268"/>
                    <a:pt x="165214" y="2059247"/>
                    <a:pt x="207580" y="1250864"/>
                  </a:cubicBezTo>
                  <a:cubicBezTo>
                    <a:pt x="224526" y="927510"/>
                    <a:pt x="235476" y="619190"/>
                    <a:pt x="240766" y="338513"/>
                  </a:cubicBezTo>
                  <a:close/>
                </a:path>
              </a:pathLst>
            </a:custGeom>
            <a:gradFill flip="none" rotWithShape="1">
              <a:gsLst>
                <a:gs pos="0">
                  <a:srgbClr val="124062">
                    <a:alpha val="0"/>
                  </a:srgbClr>
                </a:gs>
                <a:gs pos="100000">
                  <a:srgbClr val="124062"/>
                </a:gs>
              </a:gsLst>
              <a:lin ang="16200000" scaled="1"/>
              <a:tileRect/>
            </a:gradFill>
            <a:ln w="19050">
              <a:noFill/>
            </a:ln>
            <a:effectLst>
              <a:outerShdw blurRad="419100" dist="25400" dir="2700000" sx="90000" sy="90000" algn="tl" rotWithShape="0">
                <a:schemeClr val="tx1">
                  <a:lumMod val="50000"/>
                  <a:lumOff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a:cs typeface="+mn-ea"/>
                <a:sym typeface="+mn-lt"/>
              </a:endParaRPr>
            </a:p>
          </p:txBody>
        </p:sp>
      </p:grpSp>
      <p:sp>
        <p:nvSpPr>
          <p:cNvPr id="31" name="文本框 30"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SpPr txBox="1"/>
          <p:nvPr/>
        </p:nvSpPr>
        <p:spPr>
          <a:xfrm>
            <a:off x="1055344" y="438728"/>
            <a:ext cx="492443" cy="461665"/>
          </a:xfrm>
          <a:prstGeom prst="rect">
            <a:avLst/>
          </a:prstGeom>
          <a:noFill/>
        </p:spPr>
        <p:txBody>
          <a:bodyPr wrap="none" rtlCol="0">
            <a:spAutoFit/>
          </a:bodyPr>
          <a:lstStyle/>
          <a:p>
            <a:r>
              <a:rPr lang="zh-CN" altLang="en-US" sz="2400" b="1" dirty="0" smtClean="0">
                <a:solidFill>
                  <a:srgbClr val="FFFFFF"/>
                </a:solidFill>
                <a:cs typeface="+mn-ea"/>
                <a:sym typeface="+mn-lt"/>
              </a:rPr>
              <a:t>一</a:t>
            </a:r>
            <a:endParaRPr lang="zh-CN" altLang="en-US" sz="2400" b="1" dirty="0">
              <a:solidFill>
                <a:srgbClr val="FFFFFF"/>
              </a:solidFill>
              <a:cs typeface="+mn-ea"/>
              <a:sym typeface="+mn-lt"/>
            </a:endParaRPr>
          </a:p>
        </p:txBody>
      </p:sp>
      <p:sp>
        <p:nvSpPr>
          <p:cNvPr id="33" name="文本框 30"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SpPr txBox="1"/>
          <p:nvPr/>
        </p:nvSpPr>
        <p:spPr>
          <a:xfrm>
            <a:off x="1329664" y="1932248"/>
            <a:ext cx="954107" cy="400110"/>
          </a:xfrm>
          <a:prstGeom prst="rect">
            <a:avLst/>
          </a:prstGeom>
          <a:noFill/>
        </p:spPr>
        <p:txBody>
          <a:bodyPr wrap="none" rtlCol="0">
            <a:spAutoFit/>
          </a:bodyPr>
          <a:lstStyle/>
          <a:p>
            <a:r>
              <a:rPr lang="zh-CN" altLang="en-US" sz="2000" dirty="0" smtClean="0">
                <a:solidFill>
                  <a:srgbClr val="FFFFFF"/>
                </a:solidFill>
                <a:cs typeface="+mn-ea"/>
                <a:sym typeface="+mn-lt"/>
              </a:rPr>
              <a:t>（一）</a:t>
            </a:r>
            <a:endParaRPr lang="zh-CN" altLang="en-US" sz="2000" dirty="0">
              <a:solidFill>
                <a:srgbClr val="FFFFFF"/>
              </a:solidFill>
              <a:cs typeface="+mn-ea"/>
              <a:sym typeface="+mn-lt"/>
            </a:endParaRPr>
          </a:p>
        </p:txBody>
      </p:sp>
      <p:sp>
        <p:nvSpPr>
          <p:cNvPr id="34" name="文本框 30"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SpPr txBox="1"/>
          <p:nvPr/>
        </p:nvSpPr>
        <p:spPr>
          <a:xfrm>
            <a:off x="1337284" y="3707708"/>
            <a:ext cx="954107" cy="400110"/>
          </a:xfrm>
          <a:prstGeom prst="rect">
            <a:avLst/>
          </a:prstGeom>
          <a:noFill/>
        </p:spPr>
        <p:txBody>
          <a:bodyPr wrap="none" rtlCol="0">
            <a:spAutoFit/>
          </a:bodyPr>
          <a:lstStyle/>
          <a:p>
            <a:r>
              <a:rPr lang="zh-CN" altLang="en-US" sz="2000" dirty="0" smtClean="0">
                <a:solidFill>
                  <a:srgbClr val="FFFFFF"/>
                </a:solidFill>
                <a:cs typeface="+mn-ea"/>
                <a:sym typeface="+mn-lt"/>
              </a:rPr>
              <a:t>（二）</a:t>
            </a:r>
            <a:endParaRPr lang="zh-CN" altLang="en-US" sz="2000" dirty="0">
              <a:solidFill>
                <a:srgbClr val="FFFFFF"/>
              </a:solidFill>
              <a:cs typeface="+mn-ea"/>
              <a:sym typeface="+mn-lt"/>
            </a:endParaRPr>
          </a:p>
        </p:txBody>
      </p:sp>
      <p:sp>
        <p:nvSpPr>
          <p:cNvPr id="35" name="文本框 30"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SpPr txBox="1"/>
          <p:nvPr/>
        </p:nvSpPr>
        <p:spPr>
          <a:xfrm>
            <a:off x="1367764" y="5338388"/>
            <a:ext cx="954107" cy="400110"/>
          </a:xfrm>
          <a:prstGeom prst="rect">
            <a:avLst/>
          </a:prstGeom>
          <a:noFill/>
        </p:spPr>
        <p:txBody>
          <a:bodyPr wrap="none" rtlCol="0">
            <a:spAutoFit/>
          </a:bodyPr>
          <a:lstStyle/>
          <a:p>
            <a:r>
              <a:rPr lang="zh-CN" altLang="en-US" sz="2000" dirty="0" smtClean="0">
                <a:solidFill>
                  <a:srgbClr val="FFFFFF"/>
                </a:solidFill>
                <a:cs typeface="+mn-ea"/>
                <a:sym typeface="+mn-lt"/>
              </a:rPr>
              <a:t>（三）</a:t>
            </a:r>
            <a:endParaRPr lang="zh-CN" altLang="en-US" sz="2000" dirty="0">
              <a:solidFill>
                <a:srgbClr val="FFFFFF"/>
              </a:solidFill>
              <a:cs typeface="+mn-ea"/>
              <a:sym typeface="+mn-lt"/>
            </a:endParaRPr>
          </a:p>
        </p:txBody>
      </p:sp>
    </p:spTree>
    <p:extLst>
      <p:ext uri="{BB962C8B-B14F-4D97-AF65-F5344CB8AC3E}">
        <p14:creationId xmlns:p14="http://schemas.microsoft.com/office/powerpoint/2010/main" val="32181764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35" presetClass="path" presetSubtype="0" decel="40000" fill="hold" grpId="1" nodeType="withEffect">
                                  <p:stCondLst>
                                    <p:cond delay="0"/>
                                  </p:stCondLst>
                                  <p:childTnLst>
                                    <p:animMotion origin="layout" path="M 0.03073 2.22222E-6 L -0.08906 2.22222E-6 " pathEditMode="relative" rAng="0" ptsTypes="AA">
                                      <p:cBhvr>
                                        <p:cTn id="9" dur="1000" spd="-100000" fill="hold"/>
                                        <p:tgtEl>
                                          <p:spTgt spid="11"/>
                                        </p:tgtEl>
                                        <p:attrNameLst>
                                          <p:attrName>ppt_x</p:attrName>
                                          <p:attrName>ppt_y</p:attrName>
                                        </p:attrNameLst>
                                      </p:cBhvr>
                                      <p:rCtr x="-5990" y="0"/>
                                    </p:animMotion>
                                  </p:childTnLst>
                                </p:cTn>
                              </p:par>
                              <p:par>
                                <p:cTn id="10" presetID="35" presetClass="path" presetSubtype="0" accel="40000" decel="40000" fill="hold" grpId="2" nodeType="withEffect">
                                  <p:stCondLst>
                                    <p:cond delay="1000"/>
                                  </p:stCondLst>
                                  <p:childTnLst>
                                    <p:animMotion origin="layout" path="M 0.03073 2.22222E-6 L 1.04167E-6 2.22222E-6 " pathEditMode="relative" rAng="0" ptsTypes="AA">
                                      <p:cBhvr>
                                        <p:cTn id="11" dur="750" fill="hold"/>
                                        <p:tgtEl>
                                          <p:spTgt spid="11"/>
                                        </p:tgtEl>
                                        <p:attrNameLst>
                                          <p:attrName>ppt_x</p:attrName>
                                          <p:attrName>ppt_y</p:attrName>
                                        </p:attrNameLst>
                                      </p:cBhvr>
                                      <p:rCtr x="-1536" y="0"/>
                                    </p:animMotion>
                                  </p:childTnLst>
                                </p:cTn>
                              </p:par>
                              <p:par>
                                <p:cTn id="12" presetID="10" presetClass="entr" presetSubtype="0" fill="hold" grpId="0" nodeType="with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500"/>
                                        <p:tgtEl>
                                          <p:spTgt spid="12"/>
                                        </p:tgtEl>
                                      </p:cBhvr>
                                    </p:animEffect>
                                  </p:childTnLst>
                                </p:cTn>
                              </p:par>
                              <p:par>
                                <p:cTn id="15" presetID="35" presetClass="path" presetSubtype="0" decel="40000" fill="hold" grpId="1" nodeType="withEffect">
                                  <p:stCondLst>
                                    <p:cond delay="0"/>
                                  </p:stCondLst>
                                  <p:childTnLst>
                                    <p:animMotion origin="layout" path="M 0.03073 1.85185E-6 L -0.08906 1.85185E-6 " pathEditMode="relative" rAng="0" ptsTypes="AA">
                                      <p:cBhvr>
                                        <p:cTn id="16" dur="1000" spd="-100000" fill="hold"/>
                                        <p:tgtEl>
                                          <p:spTgt spid="12"/>
                                        </p:tgtEl>
                                        <p:attrNameLst>
                                          <p:attrName>ppt_x</p:attrName>
                                          <p:attrName>ppt_y</p:attrName>
                                        </p:attrNameLst>
                                      </p:cBhvr>
                                      <p:rCtr x="-5990" y="0"/>
                                    </p:animMotion>
                                  </p:childTnLst>
                                </p:cTn>
                              </p:par>
                              <p:par>
                                <p:cTn id="17" presetID="35" presetClass="path" presetSubtype="0" accel="40000" decel="40000" fill="hold" grpId="2" nodeType="withEffect">
                                  <p:stCondLst>
                                    <p:cond delay="1000"/>
                                  </p:stCondLst>
                                  <p:childTnLst>
                                    <p:animMotion origin="layout" path="M 0.03073 1.85185E-6 L 1.04167E-6 1.85185E-6 " pathEditMode="relative" rAng="0" ptsTypes="AA">
                                      <p:cBhvr>
                                        <p:cTn id="18" dur="750" fill="hold"/>
                                        <p:tgtEl>
                                          <p:spTgt spid="12"/>
                                        </p:tgtEl>
                                        <p:attrNameLst>
                                          <p:attrName>ppt_x</p:attrName>
                                          <p:attrName>ppt_y</p:attrName>
                                        </p:attrNameLst>
                                      </p:cBhvr>
                                      <p:rCtr x="-1536" y="0"/>
                                    </p:animMotion>
                                  </p:childTnLst>
                                </p:cTn>
                              </p:par>
                              <p:par>
                                <p:cTn id="19" presetID="10"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500"/>
                                        <p:tgtEl>
                                          <p:spTgt spid="13"/>
                                        </p:tgtEl>
                                      </p:cBhvr>
                                    </p:animEffect>
                                  </p:childTnLst>
                                </p:cTn>
                              </p:par>
                              <p:par>
                                <p:cTn id="22" presetID="35" presetClass="path" presetSubtype="0" decel="40000" fill="hold" grpId="1" nodeType="withEffect">
                                  <p:stCondLst>
                                    <p:cond delay="0"/>
                                  </p:stCondLst>
                                  <p:childTnLst>
                                    <p:animMotion origin="layout" path="M 0.03073 1.48148E-6 L -0.08906 1.48148E-6 " pathEditMode="relative" rAng="0" ptsTypes="AA">
                                      <p:cBhvr>
                                        <p:cTn id="23" dur="1000" spd="-100000" fill="hold"/>
                                        <p:tgtEl>
                                          <p:spTgt spid="13"/>
                                        </p:tgtEl>
                                        <p:attrNameLst>
                                          <p:attrName>ppt_x</p:attrName>
                                          <p:attrName>ppt_y</p:attrName>
                                        </p:attrNameLst>
                                      </p:cBhvr>
                                      <p:rCtr x="-5990" y="0"/>
                                    </p:animMotion>
                                  </p:childTnLst>
                                </p:cTn>
                              </p:par>
                              <p:par>
                                <p:cTn id="24" presetID="35" presetClass="path" presetSubtype="0" accel="40000" decel="40000" fill="hold" grpId="2" nodeType="withEffect">
                                  <p:stCondLst>
                                    <p:cond delay="1000"/>
                                  </p:stCondLst>
                                  <p:childTnLst>
                                    <p:animMotion origin="layout" path="M 0.03073 1.48148E-6 L 1.04167E-6 1.48148E-6 " pathEditMode="relative" rAng="0" ptsTypes="AA">
                                      <p:cBhvr>
                                        <p:cTn id="25" dur="750" fill="hold"/>
                                        <p:tgtEl>
                                          <p:spTgt spid="13"/>
                                        </p:tgtEl>
                                        <p:attrNameLst>
                                          <p:attrName>ppt_x</p:attrName>
                                          <p:attrName>ppt_y</p:attrName>
                                        </p:attrNameLst>
                                      </p:cBhvr>
                                      <p:rCtr x="-1536" y="0"/>
                                    </p:animMotion>
                                  </p:childTnLst>
                                </p:cTn>
                              </p:par>
                              <p:par>
                                <p:cTn id="26" presetID="22" presetClass="entr" presetSubtype="8" fill="hold" grpId="0" nodeType="withEffect">
                                  <p:stCondLst>
                                    <p:cond delay="1500"/>
                                  </p:stCondLst>
                                  <p:childTnLst>
                                    <p:set>
                                      <p:cBhvr>
                                        <p:cTn id="27" dur="1" fill="hold">
                                          <p:stCondLst>
                                            <p:cond delay="0"/>
                                          </p:stCondLst>
                                        </p:cTn>
                                        <p:tgtEl>
                                          <p:spTgt spid="17"/>
                                        </p:tgtEl>
                                        <p:attrNameLst>
                                          <p:attrName>style.visibility</p:attrName>
                                        </p:attrNameLst>
                                      </p:cBhvr>
                                      <p:to>
                                        <p:strVal val="visible"/>
                                      </p:to>
                                    </p:set>
                                    <p:animEffect transition="in" filter="wipe(left)">
                                      <p:cBhvr>
                                        <p:cTn id="28" dur="500"/>
                                        <p:tgtEl>
                                          <p:spTgt spid="17"/>
                                        </p:tgtEl>
                                      </p:cBhvr>
                                    </p:animEffect>
                                  </p:childTnLst>
                                </p:cTn>
                              </p:par>
                              <p:par>
                                <p:cTn id="29" presetID="22" presetClass="entr" presetSubtype="8" fill="hold" grpId="0" nodeType="withEffect">
                                  <p:stCondLst>
                                    <p:cond delay="1500"/>
                                  </p:stCondLst>
                                  <p:childTnLst>
                                    <p:set>
                                      <p:cBhvr>
                                        <p:cTn id="30" dur="1" fill="hold">
                                          <p:stCondLst>
                                            <p:cond delay="0"/>
                                          </p:stCondLst>
                                        </p:cTn>
                                        <p:tgtEl>
                                          <p:spTgt spid="18"/>
                                        </p:tgtEl>
                                        <p:attrNameLst>
                                          <p:attrName>style.visibility</p:attrName>
                                        </p:attrNameLst>
                                      </p:cBhvr>
                                      <p:to>
                                        <p:strVal val="visible"/>
                                      </p:to>
                                    </p:set>
                                    <p:animEffect transition="in" filter="wipe(left)">
                                      <p:cBhvr>
                                        <p:cTn id="31" dur="1000"/>
                                        <p:tgtEl>
                                          <p:spTgt spid="18"/>
                                        </p:tgtEl>
                                      </p:cBhvr>
                                    </p:animEffect>
                                  </p:childTnLst>
                                </p:cTn>
                              </p:par>
                              <p:par>
                                <p:cTn id="32" presetID="22" presetClass="entr" presetSubtype="8" fill="hold" grpId="0" nodeType="withEffect">
                                  <p:stCondLst>
                                    <p:cond delay="1500"/>
                                  </p:stCondLst>
                                  <p:childTnLst>
                                    <p:set>
                                      <p:cBhvr>
                                        <p:cTn id="33" dur="1" fill="hold">
                                          <p:stCondLst>
                                            <p:cond delay="0"/>
                                          </p:stCondLst>
                                        </p:cTn>
                                        <p:tgtEl>
                                          <p:spTgt spid="19"/>
                                        </p:tgtEl>
                                        <p:attrNameLst>
                                          <p:attrName>style.visibility</p:attrName>
                                        </p:attrNameLst>
                                      </p:cBhvr>
                                      <p:to>
                                        <p:strVal val="visible"/>
                                      </p:to>
                                    </p:set>
                                    <p:animEffect transition="in" filter="wipe(left)">
                                      <p:cBhvr>
                                        <p:cTn id="34" dur="500"/>
                                        <p:tgtEl>
                                          <p:spTgt spid="19"/>
                                        </p:tgtEl>
                                      </p:cBhvr>
                                    </p:animEffect>
                                  </p:childTnLst>
                                </p:cTn>
                              </p:par>
                              <p:par>
                                <p:cTn id="35" presetID="22" presetClass="entr" presetSubtype="8" fill="hold" grpId="0" nodeType="withEffect">
                                  <p:stCondLst>
                                    <p:cond delay="1500"/>
                                  </p:stCondLst>
                                  <p:childTnLst>
                                    <p:set>
                                      <p:cBhvr>
                                        <p:cTn id="36" dur="1" fill="hold">
                                          <p:stCondLst>
                                            <p:cond delay="0"/>
                                          </p:stCondLst>
                                        </p:cTn>
                                        <p:tgtEl>
                                          <p:spTgt spid="20"/>
                                        </p:tgtEl>
                                        <p:attrNameLst>
                                          <p:attrName>style.visibility</p:attrName>
                                        </p:attrNameLst>
                                      </p:cBhvr>
                                      <p:to>
                                        <p:strVal val="visible"/>
                                      </p:to>
                                    </p:set>
                                    <p:animEffect transition="in" filter="wipe(left)">
                                      <p:cBhvr>
                                        <p:cTn id="37" dur="1000"/>
                                        <p:tgtEl>
                                          <p:spTgt spid="20"/>
                                        </p:tgtEl>
                                      </p:cBhvr>
                                    </p:animEffect>
                                  </p:childTnLst>
                                </p:cTn>
                              </p:par>
                              <p:par>
                                <p:cTn id="38" presetID="22" presetClass="entr" presetSubtype="8" fill="hold" grpId="0" nodeType="withEffect">
                                  <p:stCondLst>
                                    <p:cond delay="1500"/>
                                  </p:stCondLst>
                                  <p:childTnLst>
                                    <p:set>
                                      <p:cBhvr>
                                        <p:cTn id="39" dur="1" fill="hold">
                                          <p:stCondLst>
                                            <p:cond delay="0"/>
                                          </p:stCondLst>
                                        </p:cTn>
                                        <p:tgtEl>
                                          <p:spTgt spid="21"/>
                                        </p:tgtEl>
                                        <p:attrNameLst>
                                          <p:attrName>style.visibility</p:attrName>
                                        </p:attrNameLst>
                                      </p:cBhvr>
                                      <p:to>
                                        <p:strVal val="visible"/>
                                      </p:to>
                                    </p:set>
                                    <p:animEffect transition="in" filter="wipe(left)">
                                      <p:cBhvr>
                                        <p:cTn id="40" dur="500"/>
                                        <p:tgtEl>
                                          <p:spTgt spid="21"/>
                                        </p:tgtEl>
                                      </p:cBhvr>
                                    </p:animEffect>
                                  </p:childTnLst>
                                </p:cTn>
                              </p:par>
                              <p:par>
                                <p:cTn id="41" presetID="22" presetClass="entr" presetSubtype="8" fill="hold" grpId="0" nodeType="withEffect">
                                  <p:stCondLst>
                                    <p:cond delay="1500"/>
                                  </p:stCondLst>
                                  <p:childTnLst>
                                    <p:set>
                                      <p:cBhvr>
                                        <p:cTn id="42" dur="1" fill="hold">
                                          <p:stCondLst>
                                            <p:cond delay="0"/>
                                          </p:stCondLst>
                                        </p:cTn>
                                        <p:tgtEl>
                                          <p:spTgt spid="22"/>
                                        </p:tgtEl>
                                        <p:attrNameLst>
                                          <p:attrName>style.visibility</p:attrName>
                                        </p:attrNameLst>
                                      </p:cBhvr>
                                      <p:to>
                                        <p:strVal val="visible"/>
                                      </p:to>
                                    </p:set>
                                    <p:animEffect transition="in" filter="wipe(left)">
                                      <p:cBhvr>
                                        <p:cTn id="43" dur="1000"/>
                                        <p:tgtEl>
                                          <p:spTgt spid="22"/>
                                        </p:tgtEl>
                                      </p:cBhvr>
                                    </p:animEffect>
                                  </p:childTnLst>
                                </p:cTn>
                              </p:par>
                              <p:par>
                                <p:cTn id="44" presetID="10" presetClass="entr" presetSubtype="0" fill="hold" nodeType="withEffect">
                                  <p:stCondLst>
                                    <p:cond delay="1500"/>
                                  </p:stCondLst>
                                  <p:childTnLst>
                                    <p:set>
                                      <p:cBhvr>
                                        <p:cTn id="45" dur="1" fill="hold">
                                          <p:stCondLst>
                                            <p:cond delay="0"/>
                                          </p:stCondLst>
                                        </p:cTn>
                                        <p:tgtEl>
                                          <p:spTgt spid="25"/>
                                        </p:tgtEl>
                                        <p:attrNameLst>
                                          <p:attrName>style.visibility</p:attrName>
                                        </p:attrNameLst>
                                      </p:cBhvr>
                                      <p:to>
                                        <p:strVal val="visible"/>
                                      </p:to>
                                    </p:set>
                                    <p:animEffect transition="in" filter="fade">
                                      <p:cBhvr>
                                        <p:cTn id="46" dur="500"/>
                                        <p:tgtEl>
                                          <p:spTgt spid="25"/>
                                        </p:tgtEl>
                                      </p:cBhvr>
                                    </p:animEffect>
                                  </p:childTnLst>
                                </p:cTn>
                              </p:par>
                              <p:par>
                                <p:cTn id="47" presetID="42" presetClass="path" presetSubtype="0" decel="50000" fill="hold" nodeType="withEffect">
                                  <p:stCondLst>
                                    <p:cond delay="1500"/>
                                  </p:stCondLst>
                                  <p:childTnLst>
                                    <p:animMotion origin="layout" path="M 4.58333E-6 1.48148E-6 L 4.58333E-6 0.52685 " pathEditMode="relative" rAng="0" ptsTypes="AA">
                                      <p:cBhvr>
                                        <p:cTn id="48" dur="1750" spd="-100000" fill="hold"/>
                                        <p:tgtEl>
                                          <p:spTgt spid="25"/>
                                        </p:tgtEl>
                                        <p:attrNameLst>
                                          <p:attrName>ppt_x</p:attrName>
                                          <p:attrName>ppt_y</p:attrName>
                                        </p:attrNameLst>
                                      </p:cBhvr>
                                      <p:rCtr x="0" y="2634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1" grpId="2" animBg="1"/>
      <p:bldP spid="12" grpId="0" animBg="1"/>
      <p:bldP spid="12" grpId="1" animBg="1"/>
      <p:bldP spid="12" grpId="2" animBg="1"/>
      <p:bldP spid="13" grpId="0" animBg="1"/>
      <p:bldP spid="13" grpId="1" animBg="1"/>
      <p:bldP spid="13" grpId="2" animBg="1"/>
      <p:bldP spid="17" grpId="0"/>
      <p:bldP spid="18" grpId="0"/>
      <p:bldP spid="19" grpId="0"/>
      <p:bldP spid="20" grpId="0"/>
      <p:bldP spid="21" grpId="0"/>
      <p:bldP spid="2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直接连接符 22"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CxnSpPr/>
          <p:nvPr/>
        </p:nvCxnSpPr>
        <p:spPr>
          <a:xfrm rot="10800000" flipV="1">
            <a:off x="338826" y="1225484"/>
            <a:ext cx="9559318" cy="94201"/>
          </a:xfrm>
          <a:prstGeom prst="line">
            <a:avLst/>
          </a:prstGeom>
          <a:ln w="12700">
            <a:solidFill>
              <a:srgbClr val="53728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7" name="圆角矩形 26"/>
          <p:cNvSpPr/>
          <p:nvPr/>
        </p:nvSpPr>
        <p:spPr>
          <a:xfrm rot="2700000">
            <a:off x="1162000" y="216166"/>
            <a:ext cx="898359" cy="898359"/>
          </a:xfrm>
          <a:prstGeom prst="roundRect">
            <a:avLst>
              <a:gd name="adj" fmla="val 0"/>
            </a:avLst>
          </a:prstGeom>
          <a:solidFill>
            <a:srgbClr val="537285"/>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8" name="圆角矩形 27"/>
          <p:cNvSpPr/>
          <p:nvPr/>
        </p:nvSpPr>
        <p:spPr>
          <a:xfrm rot="2700000">
            <a:off x="635353" y="216167"/>
            <a:ext cx="898359" cy="898359"/>
          </a:xfrm>
          <a:prstGeom prst="roundRect">
            <a:avLst>
              <a:gd name="adj" fmla="val 0"/>
            </a:avLst>
          </a:prstGeom>
          <a:solidFill>
            <a:srgbClr val="537285"/>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9" name="圆角矩形 28"/>
          <p:cNvSpPr/>
          <p:nvPr/>
        </p:nvSpPr>
        <p:spPr>
          <a:xfrm rot="2700000">
            <a:off x="898677" y="216166"/>
            <a:ext cx="898359" cy="898359"/>
          </a:xfrm>
          <a:prstGeom prst="roundRect">
            <a:avLst>
              <a:gd name="adj" fmla="val 0"/>
            </a:avLst>
          </a:prstGeom>
          <a:solidFill>
            <a:srgbClr val="124062"/>
          </a:solidFill>
          <a:ln w="349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cxnSp>
        <p:nvCxnSpPr>
          <p:cNvPr id="24" name="直接连接符 23"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CxnSpPr/>
          <p:nvPr/>
        </p:nvCxnSpPr>
        <p:spPr>
          <a:xfrm rot="10800000" flipV="1">
            <a:off x="338827" y="1338605"/>
            <a:ext cx="9568745" cy="62041"/>
          </a:xfrm>
          <a:prstGeom prst="line">
            <a:avLst/>
          </a:prstGeom>
          <a:ln w="38100">
            <a:solidFill>
              <a:srgbClr val="12406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4" name="文本框 43"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SpPr txBox="1"/>
          <p:nvPr/>
        </p:nvSpPr>
        <p:spPr>
          <a:xfrm>
            <a:off x="2406490" y="249845"/>
            <a:ext cx="7571303" cy="830997"/>
          </a:xfrm>
          <a:prstGeom prst="rect">
            <a:avLst/>
          </a:prstGeom>
          <a:noFill/>
        </p:spPr>
        <p:txBody>
          <a:bodyPr wrap="none" rtlCol="0">
            <a:spAutoFit/>
          </a:bodyPr>
          <a:lstStyle/>
          <a:p>
            <a:pPr lvl="0"/>
            <a:r>
              <a:rPr lang="zh-CN" altLang="en-US" sz="4800" b="1" dirty="0" smtClean="0">
                <a:solidFill>
                  <a:srgbClr val="124062"/>
                </a:solidFill>
                <a:cs typeface="+mn-ea"/>
                <a:sym typeface="+mn-lt"/>
              </a:rPr>
              <a:t>统计法治宣传教育重点内容</a:t>
            </a:r>
          </a:p>
        </p:txBody>
      </p:sp>
      <p:grpSp>
        <p:nvGrpSpPr>
          <p:cNvPr id="11" name="组合 10"/>
          <p:cNvGrpSpPr/>
          <p:nvPr/>
        </p:nvGrpSpPr>
        <p:grpSpPr>
          <a:xfrm>
            <a:off x="3944081" y="2031316"/>
            <a:ext cx="4303546" cy="4375151"/>
            <a:chOff x="1289202" y="1552575"/>
            <a:chExt cx="4303546" cy="4375151"/>
          </a:xfrm>
        </p:grpSpPr>
        <p:sp>
          <p:nvSpPr>
            <p:cNvPr id="12" name="Freeform 22"/>
            <p:cNvSpPr>
              <a:spLocks/>
            </p:cNvSpPr>
            <p:nvPr/>
          </p:nvSpPr>
          <p:spPr bwMode="auto">
            <a:xfrm>
              <a:off x="3412332" y="1552575"/>
              <a:ext cx="939834" cy="735756"/>
            </a:xfrm>
            <a:custGeom>
              <a:avLst/>
              <a:gdLst>
                <a:gd name="T0" fmla="*/ 61 w 518"/>
                <a:gd name="T1" fmla="*/ 371 h 406"/>
                <a:gd name="T2" fmla="*/ 344 w 518"/>
                <a:gd name="T3" fmla="*/ 262 h 406"/>
                <a:gd name="T4" fmla="*/ 518 w 518"/>
                <a:gd name="T5" fmla="*/ 7 h 406"/>
                <a:gd name="T6" fmla="*/ 52 w 518"/>
                <a:gd name="T7" fmla="*/ 170 h 406"/>
                <a:gd name="T8" fmla="*/ 40 w 518"/>
                <a:gd name="T9" fmla="*/ 354 h 406"/>
                <a:gd name="T10" fmla="*/ 410 w 518"/>
                <a:gd name="T11" fmla="*/ 52 h 406"/>
                <a:gd name="T12" fmla="*/ 61 w 518"/>
                <a:gd name="T13" fmla="*/ 371 h 406"/>
              </a:gdLst>
              <a:ahLst/>
              <a:cxnLst>
                <a:cxn ang="0">
                  <a:pos x="T0" y="T1"/>
                </a:cxn>
                <a:cxn ang="0">
                  <a:pos x="T2" y="T3"/>
                </a:cxn>
                <a:cxn ang="0">
                  <a:pos x="T4" y="T5"/>
                </a:cxn>
                <a:cxn ang="0">
                  <a:pos x="T6" y="T7"/>
                </a:cxn>
                <a:cxn ang="0">
                  <a:pos x="T8" y="T9"/>
                </a:cxn>
                <a:cxn ang="0">
                  <a:pos x="T10" y="T11"/>
                </a:cxn>
                <a:cxn ang="0">
                  <a:pos x="T12" y="T13"/>
                </a:cxn>
              </a:cxnLst>
              <a:rect l="0" t="0" r="r" b="b"/>
              <a:pathLst>
                <a:path w="518" h="406">
                  <a:moveTo>
                    <a:pt x="61" y="371"/>
                  </a:moveTo>
                  <a:cubicBezTo>
                    <a:pt x="183" y="406"/>
                    <a:pt x="299" y="379"/>
                    <a:pt x="344" y="262"/>
                  </a:cubicBezTo>
                  <a:cubicBezTo>
                    <a:pt x="392" y="143"/>
                    <a:pt x="434" y="58"/>
                    <a:pt x="518" y="7"/>
                  </a:cubicBezTo>
                  <a:cubicBezTo>
                    <a:pt x="331" y="0"/>
                    <a:pt x="159" y="28"/>
                    <a:pt x="52" y="170"/>
                  </a:cubicBezTo>
                  <a:cubicBezTo>
                    <a:pt x="0" y="241"/>
                    <a:pt x="6" y="303"/>
                    <a:pt x="40" y="354"/>
                  </a:cubicBezTo>
                  <a:cubicBezTo>
                    <a:pt x="128" y="217"/>
                    <a:pt x="262" y="119"/>
                    <a:pt x="410" y="52"/>
                  </a:cubicBezTo>
                  <a:cubicBezTo>
                    <a:pt x="240" y="142"/>
                    <a:pt x="138" y="244"/>
                    <a:pt x="61" y="371"/>
                  </a:cubicBezTo>
                  <a:close/>
                </a:path>
              </a:pathLst>
            </a:custGeom>
            <a:solidFill>
              <a:srgbClr val="124062"/>
            </a:solidFill>
            <a:ln>
              <a:noFill/>
            </a:ln>
            <a:extLst/>
          </p:spPr>
          <p:txBody>
            <a:bodyPr vert="horz" wrap="square" lIns="91440" tIns="45720" rIns="91440" bIns="45720" numCol="1" anchor="ctr" anchorCtr="0" compatLnSpc="1">
              <a:prstTxWarp prst="textNoShape">
                <a:avLst/>
              </a:prstTxWarp>
            </a:bodyPr>
            <a:lstStyle/>
            <a:p>
              <a:pPr algn="ctr"/>
              <a:endParaRPr lang="bg-BG" sz="1200">
                <a:solidFill>
                  <a:schemeClr val="bg1"/>
                </a:solidFill>
                <a:cs typeface="+mn-ea"/>
                <a:sym typeface="+mn-lt"/>
              </a:endParaRPr>
            </a:p>
          </p:txBody>
        </p:sp>
        <p:sp>
          <p:nvSpPr>
            <p:cNvPr id="13" name="Freeform 23"/>
            <p:cNvSpPr>
              <a:spLocks/>
            </p:cNvSpPr>
            <p:nvPr/>
          </p:nvSpPr>
          <p:spPr bwMode="auto">
            <a:xfrm>
              <a:off x="2288112" y="1751283"/>
              <a:ext cx="798412" cy="588963"/>
            </a:xfrm>
            <a:custGeom>
              <a:avLst/>
              <a:gdLst>
                <a:gd name="T0" fmla="*/ 404 w 441"/>
                <a:gd name="T1" fmla="*/ 263 h 325"/>
                <a:gd name="T2" fmla="*/ 164 w 441"/>
                <a:gd name="T3" fmla="*/ 220 h 325"/>
                <a:gd name="T4" fmla="*/ 0 w 441"/>
                <a:gd name="T5" fmla="*/ 29 h 325"/>
                <a:gd name="T6" fmla="*/ 338 w 441"/>
                <a:gd name="T7" fmla="*/ 79 h 325"/>
                <a:gd name="T8" fmla="*/ 415 w 441"/>
                <a:gd name="T9" fmla="*/ 244 h 325"/>
                <a:gd name="T10" fmla="*/ 109 w 441"/>
                <a:gd name="T11" fmla="*/ 53 h 325"/>
                <a:gd name="T12" fmla="*/ 404 w 441"/>
                <a:gd name="T13" fmla="*/ 263 h 325"/>
              </a:gdLst>
              <a:ahLst/>
              <a:cxnLst>
                <a:cxn ang="0">
                  <a:pos x="T0" y="T1"/>
                </a:cxn>
                <a:cxn ang="0">
                  <a:pos x="T2" y="T3"/>
                </a:cxn>
                <a:cxn ang="0">
                  <a:pos x="T4" y="T5"/>
                </a:cxn>
                <a:cxn ang="0">
                  <a:pos x="T6" y="T7"/>
                </a:cxn>
                <a:cxn ang="0">
                  <a:pos x="T8" y="T9"/>
                </a:cxn>
                <a:cxn ang="0">
                  <a:pos x="T10" y="T11"/>
                </a:cxn>
                <a:cxn ang="0">
                  <a:pos x="T12" y="T13"/>
                </a:cxn>
              </a:cxnLst>
              <a:rect l="0" t="0" r="r" b="b"/>
              <a:pathLst>
                <a:path w="441" h="325">
                  <a:moveTo>
                    <a:pt x="404" y="263"/>
                  </a:moveTo>
                  <a:cubicBezTo>
                    <a:pt x="322" y="325"/>
                    <a:pt x="221" y="320"/>
                    <a:pt x="164" y="220"/>
                  </a:cubicBezTo>
                  <a:cubicBezTo>
                    <a:pt x="123" y="144"/>
                    <a:pt x="82" y="76"/>
                    <a:pt x="0" y="29"/>
                  </a:cubicBezTo>
                  <a:cubicBezTo>
                    <a:pt x="126" y="0"/>
                    <a:pt x="241" y="8"/>
                    <a:pt x="338" y="79"/>
                  </a:cubicBezTo>
                  <a:cubicBezTo>
                    <a:pt x="338" y="79"/>
                    <a:pt x="441" y="140"/>
                    <a:pt x="415" y="244"/>
                  </a:cubicBezTo>
                  <a:cubicBezTo>
                    <a:pt x="334" y="154"/>
                    <a:pt x="226" y="93"/>
                    <a:pt x="109" y="53"/>
                  </a:cubicBezTo>
                  <a:cubicBezTo>
                    <a:pt x="244" y="109"/>
                    <a:pt x="334" y="176"/>
                    <a:pt x="404" y="263"/>
                  </a:cubicBezTo>
                  <a:close/>
                </a:path>
              </a:pathLst>
            </a:custGeom>
            <a:solidFill>
              <a:srgbClr val="537285"/>
            </a:solidFill>
            <a:ln>
              <a:noFill/>
            </a:ln>
            <a:extLst/>
          </p:spPr>
          <p:txBody>
            <a:bodyPr vert="horz" wrap="square" lIns="91440" tIns="45720" rIns="91440" bIns="45720" numCol="1" anchor="ctr" anchorCtr="0" compatLnSpc="1">
              <a:prstTxWarp prst="textNoShape">
                <a:avLst/>
              </a:prstTxWarp>
            </a:bodyPr>
            <a:lstStyle/>
            <a:p>
              <a:pPr algn="ctr"/>
              <a:endParaRPr lang="bg-BG" sz="1200">
                <a:solidFill>
                  <a:schemeClr val="bg1"/>
                </a:solidFill>
                <a:cs typeface="+mn-ea"/>
                <a:sym typeface="+mn-lt"/>
              </a:endParaRPr>
            </a:p>
          </p:txBody>
        </p:sp>
        <p:sp>
          <p:nvSpPr>
            <p:cNvPr id="14" name="Freeform 24"/>
            <p:cNvSpPr>
              <a:spLocks/>
            </p:cNvSpPr>
            <p:nvPr/>
          </p:nvSpPr>
          <p:spPr bwMode="auto">
            <a:xfrm>
              <a:off x="2007056" y="2094993"/>
              <a:ext cx="2839195" cy="3832733"/>
            </a:xfrm>
            <a:custGeom>
              <a:avLst/>
              <a:gdLst>
                <a:gd name="T0" fmla="*/ 1317 w 1567"/>
                <a:gd name="T1" fmla="*/ 1087 h 2116"/>
                <a:gd name="T2" fmla="*/ 1512 w 1567"/>
                <a:gd name="T3" fmla="*/ 862 h 2116"/>
                <a:gd name="T4" fmla="*/ 1211 w 1567"/>
                <a:gd name="T5" fmla="*/ 1050 h 2116"/>
                <a:gd name="T6" fmla="*/ 1029 w 1567"/>
                <a:gd name="T7" fmla="*/ 1123 h 2116"/>
                <a:gd name="T8" fmla="*/ 1064 w 1567"/>
                <a:gd name="T9" fmla="*/ 1044 h 2116"/>
                <a:gd name="T10" fmla="*/ 1111 w 1567"/>
                <a:gd name="T11" fmla="*/ 909 h 2116"/>
                <a:gd name="T12" fmla="*/ 1567 w 1567"/>
                <a:gd name="T13" fmla="*/ 524 h 2116"/>
                <a:gd name="T14" fmla="*/ 1131 w 1567"/>
                <a:gd name="T15" fmla="*/ 761 h 2116"/>
                <a:gd name="T16" fmla="*/ 1114 w 1567"/>
                <a:gd name="T17" fmla="*/ 579 h 2116"/>
                <a:gd name="T18" fmla="*/ 1284 w 1567"/>
                <a:gd name="T19" fmla="*/ 266 h 2116"/>
                <a:gd name="T20" fmla="*/ 1087 w 1567"/>
                <a:gd name="T21" fmla="*/ 490 h 2116"/>
                <a:gd name="T22" fmla="*/ 987 w 1567"/>
                <a:gd name="T23" fmla="*/ 310 h 2116"/>
                <a:gd name="T24" fmla="*/ 1017 w 1567"/>
                <a:gd name="T25" fmla="*/ 937 h 2116"/>
                <a:gd name="T26" fmla="*/ 795 w 1567"/>
                <a:gd name="T27" fmla="*/ 509 h 2116"/>
                <a:gd name="T28" fmla="*/ 899 w 1567"/>
                <a:gd name="T29" fmla="*/ 1168 h 2116"/>
                <a:gd name="T30" fmla="*/ 820 w 1567"/>
                <a:gd name="T31" fmla="*/ 1358 h 2116"/>
                <a:gd name="T32" fmla="*/ 644 w 1567"/>
                <a:gd name="T33" fmla="*/ 942 h 2116"/>
                <a:gd name="T34" fmla="*/ 873 w 1567"/>
                <a:gd name="T35" fmla="*/ 0 h 2116"/>
                <a:gd name="T36" fmla="*/ 680 w 1567"/>
                <a:gd name="T37" fmla="*/ 282 h 2116"/>
                <a:gd name="T38" fmla="*/ 520 w 1567"/>
                <a:gd name="T39" fmla="*/ 22 h 2116"/>
                <a:gd name="T40" fmla="*/ 629 w 1567"/>
                <a:gd name="T41" fmla="*/ 396 h 2116"/>
                <a:gd name="T42" fmla="*/ 549 w 1567"/>
                <a:gd name="T43" fmla="*/ 886 h 2116"/>
                <a:gd name="T44" fmla="*/ 589 w 1567"/>
                <a:gd name="T45" fmla="*/ 1130 h 2116"/>
                <a:gd name="T46" fmla="*/ 407 w 1567"/>
                <a:gd name="T47" fmla="*/ 295 h 2116"/>
                <a:gd name="T48" fmla="*/ 382 w 1567"/>
                <a:gd name="T49" fmla="*/ 671 h 2116"/>
                <a:gd name="T50" fmla="*/ 0 w 1567"/>
                <a:gd name="T51" fmla="*/ 548 h 2116"/>
                <a:gd name="T52" fmla="*/ 389 w 1567"/>
                <a:gd name="T53" fmla="*/ 754 h 2116"/>
                <a:gd name="T54" fmla="*/ 479 w 1567"/>
                <a:gd name="T55" fmla="*/ 1122 h 2116"/>
                <a:gd name="T56" fmla="*/ 290 w 1567"/>
                <a:gd name="T57" fmla="*/ 1097 h 2116"/>
                <a:gd name="T58" fmla="*/ 72 w 1567"/>
                <a:gd name="T59" fmla="*/ 825 h 2116"/>
                <a:gd name="T60" fmla="*/ 226 w 1567"/>
                <a:gd name="T61" fmla="*/ 1109 h 2116"/>
                <a:gd name="T62" fmla="*/ 18 w 1567"/>
                <a:gd name="T63" fmla="*/ 1208 h 2116"/>
                <a:gd name="T64" fmla="*/ 538 w 1567"/>
                <a:gd name="T65" fmla="*/ 1241 h 2116"/>
                <a:gd name="T66" fmla="*/ 608 w 1567"/>
                <a:gd name="T67" fmla="*/ 1347 h 2116"/>
                <a:gd name="T68" fmla="*/ 890 w 1567"/>
                <a:gd name="T69" fmla="*/ 2115 h 2116"/>
                <a:gd name="T70" fmla="*/ 1166 w 1567"/>
                <a:gd name="T71" fmla="*/ 2116 h 2116"/>
                <a:gd name="T72" fmla="*/ 983 w 1567"/>
                <a:gd name="T73" fmla="*/ 1539 h 2116"/>
                <a:gd name="T74" fmla="*/ 961 w 1567"/>
                <a:gd name="T75" fmla="*/ 1354 h 2116"/>
                <a:gd name="T76" fmla="*/ 1231 w 1567"/>
                <a:gd name="T77" fmla="*/ 1112 h 2116"/>
                <a:gd name="T78" fmla="*/ 1233 w 1567"/>
                <a:gd name="T79" fmla="*/ 1112 h 2116"/>
                <a:gd name="T80" fmla="*/ 1534 w 1567"/>
                <a:gd name="T81" fmla="*/ 1290 h 2116"/>
                <a:gd name="T82" fmla="*/ 1317 w 1567"/>
                <a:gd name="T83" fmla="*/ 1087 h 2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567" h="2116">
                  <a:moveTo>
                    <a:pt x="1317" y="1087"/>
                  </a:moveTo>
                  <a:cubicBezTo>
                    <a:pt x="1416" y="1050"/>
                    <a:pt x="1504" y="971"/>
                    <a:pt x="1512" y="862"/>
                  </a:cubicBezTo>
                  <a:cubicBezTo>
                    <a:pt x="1478" y="1038"/>
                    <a:pt x="1315" y="1034"/>
                    <a:pt x="1211" y="1050"/>
                  </a:cubicBezTo>
                  <a:cubicBezTo>
                    <a:pt x="1127" y="1062"/>
                    <a:pt x="1077" y="1082"/>
                    <a:pt x="1029" y="1123"/>
                  </a:cubicBezTo>
                  <a:cubicBezTo>
                    <a:pt x="1039" y="1099"/>
                    <a:pt x="1051" y="1072"/>
                    <a:pt x="1064" y="1044"/>
                  </a:cubicBezTo>
                  <a:cubicBezTo>
                    <a:pt x="1084" y="1001"/>
                    <a:pt x="1100" y="955"/>
                    <a:pt x="1111" y="909"/>
                  </a:cubicBezTo>
                  <a:cubicBezTo>
                    <a:pt x="1186" y="731"/>
                    <a:pt x="1324" y="527"/>
                    <a:pt x="1567" y="524"/>
                  </a:cubicBezTo>
                  <a:cubicBezTo>
                    <a:pt x="1423" y="513"/>
                    <a:pt x="1253" y="617"/>
                    <a:pt x="1131" y="761"/>
                  </a:cubicBezTo>
                  <a:cubicBezTo>
                    <a:pt x="1133" y="701"/>
                    <a:pt x="1128" y="640"/>
                    <a:pt x="1114" y="579"/>
                  </a:cubicBezTo>
                  <a:cubicBezTo>
                    <a:pt x="1110" y="465"/>
                    <a:pt x="1145" y="339"/>
                    <a:pt x="1284" y="266"/>
                  </a:cubicBezTo>
                  <a:cubicBezTo>
                    <a:pt x="1198" y="305"/>
                    <a:pt x="1120" y="381"/>
                    <a:pt x="1087" y="490"/>
                  </a:cubicBezTo>
                  <a:cubicBezTo>
                    <a:pt x="1063" y="428"/>
                    <a:pt x="1030" y="368"/>
                    <a:pt x="987" y="310"/>
                  </a:cubicBezTo>
                  <a:cubicBezTo>
                    <a:pt x="1142" y="559"/>
                    <a:pt x="1095" y="764"/>
                    <a:pt x="1017" y="937"/>
                  </a:cubicBezTo>
                  <a:cubicBezTo>
                    <a:pt x="1010" y="754"/>
                    <a:pt x="917" y="601"/>
                    <a:pt x="795" y="509"/>
                  </a:cubicBezTo>
                  <a:cubicBezTo>
                    <a:pt x="986" y="704"/>
                    <a:pt x="971" y="980"/>
                    <a:pt x="899" y="1168"/>
                  </a:cubicBezTo>
                  <a:cubicBezTo>
                    <a:pt x="858" y="1245"/>
                    <a:pt x="831" y="1297"/>
                    <a:pt x="820" y="1358"/>
                  </a:cubicBezTo>
                  <a:cubicBezTo>
                    <a:pt x="739" y="1210"/>
                    <a:pt x="668" y="1046"/>
                    <a:pt x="644" y="942"/>
                  </a:cubicBezTo>
                  <a:cubicBezTo>
                    <a:pt x="590" y="708"/>
                    <a:pt x="609" y="334"/>
                    <a:pt x="873" y="0"/>
                  </a:cubicBezTo>
                  <a:cubicBezTo>
                    <a:pt x="805" y="76"/>
                    <a:pt x="736" y="174"/>
                    <a:pt x="680" y="282"/>
                  </a:cubicBezTo>
                  <a:cubicBezTo>
                    <a:pt x="666" y="167"/>
                    <a:pt x="601" y="75"/>
                    <a:pt x="520" y="22"/>
                  </a:cubicBezTo>
                  <a:cubicBezTo>
                    <a:pt x="659" y="127"/>
                    <a:pt x="661" y="276"/>
                    <a:pt x="629" y="396"/>
                  </a:cubicBezTo>
                  <a:cubicBezTo>
                    <a:pt x="567" y="550"/>
                    <a:pt x="531" y="720"/>
                    <a:pt x="549" y="886"/>
                  </a:cubicBezTo>
                  <a:cubicBezTo>
                    <a:pt x="553" y="926"/>
                    <a:pt x="566" y="1049"/>
                    <a:pt x="589" y="1130"/>
                  </a:cubicBezTo>
                  <a:cubicBezTo>
                    <a:pt x="449" y="940"/>
                    <a:pt x="359" y="660"/>
                    <a:pt x="407" y="295"/>
                  </a:cubicBezTo>
                  <a:cubicBezTo>
                    <a:pt x="383" y="407"/>
                    <a:pt x="375" y="535"/>
                    <a:pt x="382" y="671"/>
                  </a:cubicBezTo>
                  <a:cubicBezTo>
                    <a:pt x="273" y="554"/>
                    <a:pt x="124" y="521"/>
                    <a:pt x="0" y="548"/>
                  </a:cubicBezTo>
                  <a:cubicBezTo>
                    <a:pt x="204" y="520"/>
                    <a:pt x="330" y="635"/>
                    <a:pt x="389" y="754"/>
                  </a:cubicBezTo>
                  <a:cubicBezTo>
                    <a:pt x="405" y="880"/>
                    <a:pt x="431" y="1004"/>
                    <a:pt x="479" y="1122"/>
                  </a:cubicBezTo>
                  <a:cubicBezTo>
                    <a:pt x="416" y="1100"/>
                    <a:pt x="352" y="1093"/>
                    <a:pt x="290" y="1097"/>
                  </a:cubicBezTo>
                  <a:cubicBezTo>
                    <a:pt x="187" y="1057"/>
                    <a:pt x="87" y="977"/>
                    <a:pt x="72" y="825"/>
                  </a:cubicBezTo>
                  <a:cubicBezTo>
                    <a:pt x="75" y="926"/>
                    <a:pt x="126" y="1037"/>
                    <a:pt x="226" y="1109"/>
                  </a:cubicBezTo>
                  <a:cubicBezTo>
                    <a:pt x="150" y="1126"/>
                    <a:pt x="78" y="1159"/>
                    <a:pt x="18" y="1208"/>
                  </a:cubicBezTo>
                  <a:cubicBezTo>
                    <a:pt x="255" y="1128"/>
                    <a:pt x="417" y="1158"/>
                    <a:pt x="538" y="1241"/>
                  </a:cubicBezTo>
                  <a:cubicBezTo>
                    <a:pt x="559" y="1276"/>
                    <a:pt x="582" y="1314"/>
                    <a:pt x="608" y="1347"/>
                  </a:cubicBezTo>
                  <a:cubicBezTo>
                    <a:pt x="818" y="1627"/>
                    <a:pt x="936" y="1846"/>
                    <a:pt x="890" y="2115"/>
                  </a:cubicBezTo>
                  <a:cubicBezTo>
                    <a:pt x="1166" y="2116"/>
                    <a:pt x="1166" y="2116"/>
                    <a:pt x="1166" y="2116"/>
                  </a:cubicBezTo>
                  <a:cubicBezTo>
                    <a:pt x="1176" y="1919"/>
                    <a:pt x="1116" y="1721"/>
                    <a:pt x="983" y="1539"/>
                  </a:cubicBezTo>
                  <a:cubicBezTo>
                    <a:pt x="963" y="1471"/>
                    <a:pt x="955" y="1413"/>
                    <a:pt x="961" y="1354"/>
                  </a:cubicBezTo>
                  <a:cubicBezTo>
                    <a:pt x="1010" y="1233"/>
                    <a:pt x="1076" y="1141"/>
                    <a:pt x="1231" y="1112"/>
                  </a:cubicBezTo>
                  <a:cubicBezTo>
                    <a:pt x="1233" y="1112"/>
                    <a:pt x="1233" y="1112"/>
                    <a:pt x="1233" y="1112"/>
                  </a:cubicBezTo>
                  <a:cubicBezTo>
                    <a:pt x="1343" y="1115"/>
                    <a:pt x="1465" y="1152"/>
                    <a:pt x="1534" y="1290"/>
                  </a:cubicBezTo>
                  <a:cubicBezTo>
                    <a:pt x="1499" y="1204"/>
                    <a:pt x="1423" y="1125"/>
                    <a:pt x="1317" y="1087"/>
                  </a:cubicBezTo>
                  <a:close/>
                </a:path>
              </a:pathLst>
            </a:custGeom>
            <a:solidFill>
              <a:srgbClr val="537285">
                <a:alpha val="50000"/>
              </a:srgbClr>
            </a:solidFill>
            <a:ln>
              <a:noFill/>
            </a:ln>
            <a:extLst/>
          </p:spPr>
          <p:txBody>
            <a:bodyPr vert="horz" wrap="square" lIns="91440" tIns="45720" rIns="91440" bIns="45720" numCol="1" anchor="t" anchorCtr="0" compatLnSpc="1">
              <a:prstTxWarp prst="textNoShape">
                <a:avLst/>
              </a:prstTxWarp>
            </a:bodyPr>
            <a:lstStyle/>
            <a:p>
              <a:endParaRPr lang="bg-BG">
                <a:cs typeface="+mn-ea"/>
                <a:sym typeface="+mn-lt"/>
              </a:endParaRPr>
            </a:p>
          </p:txBody>
        </p:sp>
        <p:sp>
          <p:nvSpPr>
            <p:cNvPr id="15" name="Freeform 25"/>
            <p:cNvSpPr>
              <a:spLocks/>
            </p:cNvSpPr>
            <p:nvPr/>
          </p:nvSpPr>
          <p:spPr bwMode="auto">
            <a:xfrm>
              <a:off x="2617501" y="2311603"/>
              <a:ext cx="255993" cy="420688"/>
            </a:xfrm>
            <a:custGeom>
              <a:avLst/>
              <a:gdLst>
                <a:gd name="T0" fmla="*/ 55 w 141"/>
                <a:gd name="T1" fmla="*/ 228 h 232"/>
                <a:gd name="T2" fmla="*/ 17 w 141"/>
                <a:gd name="T3" fmla="*/ 142 h 232"/>
                <a:gd name="T4" fmla="*/ 26 w 141"/>
                <a:gd name="T5" fmla="*/ 0 h 232"/>
                <a:gd name="T6" fmla="*/ 137 w 141"/>
                <a:gd name="T7" fmla="*/ 158 h 232"/>
                <a:gd name="T8" fmla="*/ 69 w 141"/>
                <a:gd name="T9" fmla="*/ 228 h 232"/>
                <a:gd name="T10" fmla="*/ 51 w 141"/>
                <a:gd name="T11" fmla="*/ 43 h 232"/>
                <a:gd name="T12" fmla="*/ 55 w 141"/>
                <a:gd name="T13" fmla="*/ 228 h 232"/>
              </a:gdLst>
              <a:ahLst/>
              <a:cxnLst>
                <a:cxn ang="0">
                  <a:pos x="T0" y="T1"/>
                </a:cxn>
                <a:cxn ang="0">
                  <a:pos x="T2" y="T3"/>
                </a:cxn>
                <a:cxn ang="0">
                  <a:pos x="T4" y="T5"/>
                </a:cxn>
                <a:cxn ang="0">
                  <a:pos x="T6" y="T7"/>
                </a:cxn>
                <a:cxn ang="0">
                  <a:pos x="T8" y="T9"/>
                </a:cxn>
                <a:cxn ang="0">
                  <a:pos x="T10" y="T11"/>
                </a:cxn>
                <a:cxn ang="0">
                  <a:pos x="T12" y="T13"/>
                </a:cxn>
              </a:cxnLst>
              <a:rect l="0" t="0" r="r" b="b"/>
              <a:pathLst>
                <a:path w="141" h="232">
                  <a:moveTo>
                    <a:pt x="55" y="228"/>
                  </a:moveTo>
                  <a:cubicBezTo>
                    <a:pt x="16" y="208"/>
                    <a:pt x="0" y="173"/>
                    <a:pt x="17" y="142"/>
                  </a:cubicBezTo>
                  <a:cubicBezTo>
                    <a:pt x="37" y="97"/>
                    <a:pt x="38" y="48"/>
                    <a:pt x="26" y="0"/>
                  </a:cubicBezTo>
                  <a:cubicBezTo>
                    <a:pt x="76" y="39"/>
                    <a:pt x="131" y="85"/>
                    <a:pt x="137" y="158"/>
                  </a:cubicBezTo>
                  <a:cubicBezTo>
                    <a:pt x="141" y="206"/>
                    <a:pt x="122" y="232"/>
                    <a:pt x="69" y="228"/>
                  </a:cubicBezTo>
                  <a:cubicBezTo>
                    <a:pt x="75" y="175"/>
                    <a:pt x="74" y="108"/>
                    <a:pt x="51" y="43"/>
                  </a:cubicBezTo>
                  <a:cubicBezTo>
                    <a:pt x="74" y="116"/>
                    <a:pt x="70" y="172"/>
                    <a:pt x="55" y="228"/>
                  </a:cubicBezTo>
                  <a:close/>
                </a:path>
              </a:pathLst>
            </a:custGeom>
            <a:solidFill>
              <a:srgbClr val="124062"/>
            </a:solidFill>
            <a:ln>
              <a:noFill/>
            </a:ln>
            <a:extLst/>
          </p:spPr>
          <p:txBody>
            <a:bodyPr vert="horz" wrap="square" lIns="91440" tIns="45720" rIns="91440" bIns="45720" numCol="1" anchor="ctr" anchorCtr="0" compatLnSpc="1">
              <a:prstTxWarp prst="textNoShape">
                <a:avLst/>
              </a:prstTxWarp>
            </a:bodyPr>
            <a:lstStyle/>
            <a:p>
              <a:pPr algn="ctr"/>
              <a:endParaRPr lang="bg-BG" sz="1200">
                <a:solidFill>
                  <a:schemeClr val="bg1"/>
                </a:solidFill>
                <a:cs typeface="+mn-ea"/>
                <a:sym typeface="+mn-lt"/>
              </a:endParaRPr>
            </a:p>
          </p:txBody>
        </p:sp>
        <p:sp>
          <p:nvSpPr>
            <p:cNvPr id="16" name="Freeform 26"/>
            <p:cNvSpPr>
              <a:spLocks/>
            </p:cNvSpPr>
            <p:nvPr/>
          </p:nvSpPr>
          <p:spPr bwMode="auto">
            <a:xfrm>
              <a:off x="1289202" y="2888034"/>
              <a:ext cx="859277" cy="545999"/>
            </a:xfrm>
            <a:custGeom>
              <a:avLst/>
              <a:gdLst>
                <a:gd name="T0" fmla="*/ 474 w 474"/>
                <a:gd name="T1" fmla="*/ 114 h 302"/>
                <a:gd name="T2" fmla="*/ 270 w 474"/>
                <a:gd name="T3" fmla="*/ 278 h 302"/>
                <a:gd name="T4" fmla="*/ 0 w 474"/>
                <a:gd name="T5" fmla="*/ 277 h 302"/>
                <a:gd name="T6" fmla="*/ 278 w 474"/>
                <a:gd name="T7" fmla="*/ 38 h 302"/>
                <a:gd name="T8" fmla="*/ 466 w 474"/>
                <a:gd name="T9" fmla="*/ 93 h 302"/>
                <a:gd name="T10" fmla="*/ 97 w 474"/>
                <a:gd name="T11" fmla="*/ 205 h 302"/>
                <a:gd name="T12" fmla="*/ 474 w 474"/>
                <a:gd name="T13" fmla="*/ 114 h 302"/>
              </a:gdLst>
              <a:ahLst/>
              <a:cxnLst>
                <a:cxn ang="0">
                  <a:pos x="T0" y="T1"/>
                </a:cxn>
                <a:cxn ang="0">
                  <a:pos x="T2" y="T3"/>
                </a:cxn>
                <a:cxn ang="0">
                  <a:pos x="T4" y="T5"/>
                </a:cxn>
                <a:cxn ang="0">
                  <a:pos x="T6" y="T7"/>
                </a:cxn>
                <a:cxn ang="0">
                  <a:pos x="T8" y="T9"/>
                </a:cxn>
                <a:cxn ang="0">
                  <a:pos x="T10" y="T11"/>
                </a:cxn>
                <a:cxn ang="0">
                  <a:pos x="T12" y="T13"/>
                </a:cxn>
              </a:cxnLst>
              <a:rect l="0" t="0" r="r" b="b"/>
              <a:pathLst>
                <a:path w="474" h="302">
                  <a:moveTo>
                    <a:pt x="474" y="114"/>
                  </a:moveTo>
                  <a:cubicBezTo>
                    <a:pt x="466" y="226"/>
                    <a:pt x="392" y="302"/>
                    <a:pt x="270" y="278"/>
                  </a:cubicBezTo>
                  <a:cubicBezTo>
                    <a:pt x="179" y="260"/>
                    <a:pt x="94" y="245"/>
                    <a:pt x="0" y="277"/>
                  </a:cubicBezTo>
                  <a:cubicBezTo>
                    <a:pt x="64" y="156"/>
                    <a:pt x="154" y="67"/>
                    <a:pt x="278" y="38"/>
                  </a:cubicBezTo>
                  <a:cubicBezTo>
                    <a:pt x="278" y="38"/>
                    <a:pt x="399" y="0"/>
                    <a:pt x="466" y="93"/>
                  </a:cubicBezTo>
                  <a:cubicBezTo>
                    <a:pt x="335" y="95"/>
                    <a:pt x="208" y="140"/>
                    <a:pt x="97" y="205"/>
                  </a:cubicBezTo>
                  <a:cubicBezTo>
                    <a:pt x="235" y="136"/>
                    <a:pt x="353" y="111"/>
                    <a:pt x="474" y="114"/>
                  </a:cubicBezTo>
                  <a:close/>
                </a:path>
              </a:pathLst>
            </a:custGeom>
            <a:solidFill>
              <a:srgbClr val="537285"/>
            </a:solidFill>
            <a:ln>
              <a:noFill/>
            </a:ln>
            <a:extLst/>
          </p:spPr>
          <p:txBody>
            <a:bodyPr vert="horz" wrap="square" lIns="91440" tIns="45720" rIns="91440" bIns="45720" numCol="1" anchor="ctr" anchorCtr="0" compatLnSpc="1">
              <a:prstTxWarp prst="textNoShape">
                <a:avLst/>
              </a:prstTxWarp>
            </a:bodyPr>
            <a:lstStyle/>
            <a:p>
              <a:pPr algn="ctr"/>
              <a:endParaRPr lang="bg-BG" sz="1200">
                <a:solidFill>
                  <a:schemeClr val="bg1"/>
                </a:solidFill>
                <a:cs typeface="+mn-ea"/>
                <a:sym typeface="+mn-lt"/>
              </a:endParaRPr>
            </a:p>
          </p:txBody>
        </p:sp>
        <p:sp>
          <p:nvSpPr>
            <p:cNvPr id="17" name="Freeform 27"/>
            <p:cNvSpPr>
              <a:spLocks/>
            </p:cNvSpPr>
            <p:nvPr/>
          </p:nvSpPr>
          <p:spPr bwMode="auto">
            <a:xfrm>
              <a:off x="2010637" y="3296191"/>
              <a:ext cx="241672" cy="379514"/>
            </a:xfrm>
            <a:custGeom>
              <a:avLst/>
              <a:gdLst>
                <a:gd name="T0" fmla="*/ 82 w 134"/>
                <a:gd name="T1" fmla="*/ 210 h 210"/>
                <a:gd name="T2" fmla="*/ 124 w 134"/>
                <a:gd name="T3" fmla="*/ 133 h 210"/>
                <a:gd name="T4" fmla="*/ 132 w 134"/>
                <a:gd name="T5" fmla="*/ 0 h 210"/>
                <a:gd name="T6" fmla="*/ 9 w 134"/>
                <a:gd name="T7" fmla="*/ 134 h 210"/>
                <a:gd name="T8" fmla="*/ 74 w 134"/>
                <a:gd name="T9" fmla="*/ 210 h 210"/>
                <a:gd name="T10" fmla="*/ 102 w 134"/>
                <a:gd name="T11" fmla="*/ 37 h 210"/>
                <a:gd name="T12" fmla="*/ 82 w 134"/>
                <a:gd name="T13" fmla="*/ 210 h 210"/>
              </a:gdLst>
              <a:ahLst/>
              <a:cxnLst>
                <a:cxn ang="0">
                  <a:pos x="T0" y="T1"/>
                </a:cxn>
                <a:cxn ang="0">
                  <a:pos x="T2" y="T3"/>
                </a:cxn>
                <a:cxn ang="0">
                  <a:pos x="T4" y="T5"/>
                </a:cxn>
                <a:cxn ang="0">
                  <a:pos x="T6" y="T7"/>
                </a:cxn>
                <a:cxn ang="0">
                  <a:pos x="T8" y="T9"/>
                </a:cxn>
                <a:cxn ang="0">
                  <a:pos x="T10" y="T11"/>
                </a:cxn>
                <a:cxn ang="0">
                  <a:pos x="T12" y="T13"/>
                </a:cxn>
              </a:cxnLst>
              <a:rect l="0" t="0" r="r" b="b"/>
              <a:pathLst>
                <a:path w="134" h="210">
                  <a:moveTo>
                    <a:pt x="82" y="210"/>
                  </a:moveTo>
                  <a:cubicBezTo>
                    <a:pt x="122" y="198"/>
                    <a:pt x="134" y="166"/>
                    <a:pt x="124" y="133"/>
                  </a:cubicBezTo>
                  <a:cubicBezTo>
                    <a:pt x="111" y="88"/>
                    <a:pt x="115" y="45"/>
                    <a:pt x="132" y="0"/>
                  </a:cubicBezTo>
                  <a:cubicBezTo>
                    <a:pt x="81" y="31"/>
                    <a:pt x="24" y="67"/>
                    <a:pt x="9" y="134"/>
                  </a:cubicBezTo>
                  <a:cubicBezTo>
                    <a:pt x="0" y="179"/>
                    <a:pt x="21" y="206"/>
                    <a:pt x="74" y="210"/>
                  </a:cubicBezTo>
                  <a:cubicBezTo>
                    <a:pt x="56" y="151"/>
                    <a:pt x="71" y="89"/>
                    <a:pt x="102" y="37"/>
                  </a:cubicBezTo>
                  <a:cubicBezTo>
                    <a:pt x="71" y="103"/>
                    <a:pt x="67" y="156"/>
                    <a:pt x="82" y="210"/>
                  </a:cubicBezTo>
                  <a:close/>
                </a:path>
              </a:pathLst>
            </a:custGeom>
            <a:solidFill>
              <a:srgbClr val="537285"/>
            </a:solidFill>
            <a:ln>
              <a:noFill/>
            </a:ln>
            <a:extLst/>
          </p:spPr>
          <p:txBody>
            <a:bodyPr vert="horz" wrap="square" lIns="91440" tIns="45720" rIns="91440" bIns="45720" numCol="1" anchor="ctr" anchorCtr="0" compatLnSpc="1">
              <a:prstTxWarp prst="textNoShape">
                <a:avLst/>
              </a:prstTxWarp>
            </a:bodyPr>
            <a:lstStyle/>
            <a:p>
              <a:pPr algn="ctr"/>
              <a:endParaRPr lang="bg-BG" sz="1200">
                <a:solidFill>
                  <a:schemeClr val="bg1"/>
                </a:solidFill>
                <a:cs typeface="+mn-ea"/>
                <a:sym typeface="+mn-lt"/>
              </a:endParaRPr>
            </a:p>
          </p:txBody>
        </p:sp>
        <p:sp>
          <p:nvSpPr>
            <p:cNvPr id="18" name="Freeform 28"/>
            <p:cNvSpPr>
              <a:spLocks/>
            </p:cNvSpPr>
            <p:nvPr/>
          </p:nvSpPr>
          <p:spPr bwMode="auto">
            <a:xfrm>
              <a:off x="1491490" y="4080281"/>
              <a:ext cx="683841" cy="914772"/>
            </a:xfrm>
            <a:custGeom>
              <a:avLst/>
              <a:gdLst>
                <a:gd name="T0" fmla="*/ 345 w 377"/>
                <a:gd name="T1" fmla="*/ 105 h 505"/>
                <a:gd name="T2" fmla="*/ 268 w 377"/>
                <a:gd name="T3" fmla="*/ 291 h 505"/>
                <a:gd name="T4" fmla="*/ 44 w 377"/>
                <a:gd name="T5" fmla="*/ 505 h 505"/>
                <a:gd name="T6" fmla="*/ 99 w 377"/>
                <a:gd name="T7" fmla="*/ 84 h 505"/>
                <a:gd name="T8" fmla="*/ 329 w 377"/>
                <a:gd name="T9" fmla="*/ 84 h 505"/>
                <a:gd name="T10" fmla="*/ 68 w 377"/>
                <a:gd name="T11" fmla="*/ 393 h 505"/>
                <a:gd name="T12" fmla="*/ 345 w 377"/>
                <a:gd name="T13" fmla="*/ 105 h 505"/>
              </a:gdLst>
              <a:ahLst/>
              <a:cxnLst>
                <a:cxn ang="0">
                  <a:pos x="T0" y="T1"/>
                </a:cxn>
                <a:cxn ang="0">
                  <a:pos x="T2" y="T3"/>
                </a:cxn>
                <a:cxn ang="0">
                  <a:pos x="T4" y="T5"/>
                </a:cxn>
                <a:cxn ang="0">
                  <a:pos x="T6" y="T7"/>
                </a:cxn>
                <a:cxn ang="0">
                  <a:pos x="T8" y="T9"/>
                </a:cxn>
                <a:cxn ang="0">
                  <a:pos x="T10" y="T11"/>
                </a:cxn>
                <a:cxn ang="0">
                  <a:pos x="T12" y="T13"/>
                </a:cxn>
              </a:cxnLst>
              <a:rect l="0" t="0" r="r" b="b"/>
              <a:pathLst>
                <a:path w="377" h="505">
                  <a:moveTo>
                    <a:pt x="345" y="105"/>
                  </a:moveTo>
                  <a:cubicBezTo>
                    <a:pt x="377" y="194"/>
                    <a:pt x="341" y="258"/>
                    <a:pt x="268" y="291"/>
                  </a:cubicBezTo>
                  <a:cubicBezTo>
                    <a:pt x="171" y="334"/>
                    <a:pt x="97" y="407"/>
                    <a:pt x="44" y="505"/>
                  </a:cubicBezTo>
                  <a:cubicBezTo>
                    <a:pt x="21" y="365"/>
                    <a:pt x="0" y="210"/>
                    <a:pt x="99" y="84"/>
                  </a:cubicBezTo>
                  <a:cubicBezTo>
                    <a:pt x="165" y="0"/>
                    <a:pt x="245" y="1"/>
                    <a:pt x="329" y="84"/>
                  </a:cubicBezTo>
                  <a:cubicBezTo>
                    <a:pt x="199" y="142"/>
                    <a:pt x="114" y="261"/>
                    <a:pt x="68" y="393"/>
                  </a:cubicBezTo>
                  <a:cubicBezTo>
                    <a:pt x="133" y="240"/>
                    <a:pt x="223" y="153"/>
                    <a:pt x="345" y="105"/>
                  </a:cubicBezTo>
                  <a:close/>
                </a:path>
              </a:pathLst>
            </a:custGeom>
            <a:solidFill>
              <a:srgbClr val="124062"/>
            </a:solidFill>
            <a:ln>
              <a:noFill/>
            </a:ln>
            <a:extLst/>
          </p:spPr>
          <p:txBody>
            <a:bodyPr vert="horz" wrap="square" lIns="91440" tIns="45720" rIns="91440" bIns="45720" numCol="1" anchor="ctr" anchorCtr="0" compatLnSpc="1">
              <a:prstTxWarp prst="textNoShape">
                <a:avLst/>
              </a:prstTxWarp>
            </a:bodyPr>
            <a:lstStyle/>
            <a:p>
              <a:pPr algn="ctr"/>
              <a:endParaRPr lang="bg-BG" sz="1200">
                <a:solidFill>
                  <a:schemeClr val="bg1"/>
                </a:solidFill>
                <a:cs typeface="+mn-ea"/>
                <a:sym typeface="+mn-lt"/>
              </a:endParaRPr>
            </a:p>
          </p:txBody>
        </p:sp>
        <p:sp>
          <p:nvSpPr>
            <p:cNvPr id="19" name="Freeform 29"/>
            <p:cNvSpPr>
              <a:spLocks/>
            </p:cNvSpPr>
            <p:nvPr/>
          </p:nvSpPr>
          <p:spPr bwMode="auto">
            <a:xfrm>
              <a:off x="3251218" y="2902356"/>
              <a:ext cx="268524" cy="205868"/>
            </a:xfrm>
            <a:custGeom>
              <a:avLst/>
              <a:gdLst>
                <a:gd name="T0" fmla="*/ 131 w 148"/>
                <a:gd name="T1" fmla="*/ 93 h 114"/>
                <a:gd name="T2" fmla="*/ 52 w 148"/>
                <a:gd name="T3" fmla="*/ 75 h 114"/>
                <a:gd name="T4" fmla="*/ 0 w 148"/>
                <a:gd name="T5" fmla="*/ 10 h 114"/>
                <a:gd name="T6" fmla="*/ 111 w 148"/>
                <a:gd name="T7" fmla="*/ 31 h 114"/>
                <a:gd name="T8" fmla="*/ 137 w 148"/>
                <a:gd name="T9" fmla="*/ 85 h 114"/>
                <a:gd name="T10" fmla="*/ 37 w 148"/>
                <a:gd name="T11" fmla="*/ 19 h 114"/>
                <a:gd name="T12" fmla="*/ 131 w 148"/>
                <a:gd name="T13" fmla="*/ 93 h 114"/>
              </a:gdLst>
              <a:ahLst/>
              <a:cxnLst>
                <a:cxn ang="0">
                  <a:pos x="T0" y="T1"/>
                </a:cxn>
                <a:cxn ang="0">
                  <a:pos x="T2" y="T3"/>
                </a:cxn>
                <a:cxn ang="0">
                  <a:pos x="T4" y="T5"/>
                </a:cxn>
                <a:cxn ang="0">
                  <a:pos x="T6" y="T7"/>
                </a:cxn>
                <a:cxn ang="0">
                  <a:pos x="T8" y="T9"/>
                </a:cxn>
                <a:cxn ang="0">
                  <a:pos x="T10" y="T11"/>
                </a:cxn>
                <a:cxn ang="0">
                  <a:pos x="T12" y="T13"/>
                </a:cxn>
              </a:cxnLst>
              <a:rect l="0" t="0" r="r" b="b"/>
              <a:pathLst>
                <a:path w="148" h="114">
                  <a:moveTo>
                    <a:pt x="131" y="93"/>
                  </a:moveTo>
                  <a:cubicBezTo>
                    <a:pt x="101" y="114"/>
                    <a:pt x="70" y="110"/>
                    <a:pt x="52" y="75"/>
                  </a:cubicBezTo>
                  <a:cubicBezTo>
                    <a:pt x="39" y="51"/>
                    <a:pt x="26" y="27"/>
                    <a:pt x="0" y="10"/>
                  </a:cubicBezTo>
                  <a:cubicBezTo>
                    <a:pt x="43" y="0"/>
                    <a:pt x="80" y="6"/>
                    <a:pt x="111" y="31"/>
                  </a:cubicBezTo>
                  <a:cubicBezTo>
                    <a:pt x="111" y="31"/>
                    <a:pt x="148" y="51"/>
                    <a:pt x="137" y="85"/>
                  </a:cubicBezTo>
                  <a:cubicBezTo>
                    <a:pt x="111" y="58"/>
                    <a:pt x="74" y="33"/>
                    <a:pt x="37" y="19"/>
                  </a:cubicBezTo>
                  <a:cubicBezTo>
                    <a:pt x="79" y="41"/>
                    <a:pt x="108" y="63"/>
                    <a:pt x="131" y="93"/>
                  </a:cubicBezTo>
                  <a:close/>
                </a:path>
              </a:pathLst>
            </a:custGeom>
            <a:solidFill>
              <a:srgbClr val="124062"/>
            </a:solidFill>
            <a:ln>
              <a:noFill/>
            </a:ln>
            <a:extLst/>
          </p:spPr>
          <p:txBody>
            <a:bodyPr vert="horz" wrap="square" lIns="91440" tIns="45720" rIns="91440" bIns="45720" numCol="1" anchor="ctr" anchorCtr="0" compatLnSpc="1">
              <a:prstTxWarp prst="textNoShape">
                <a:avLst/>
              </a:prstTxWarp>
            </a:bodyPr>
            <a:lstStyle/>
            <a:p>
              <a:pPr algn="ctr"/>
              <a:endParaRPr lang="bg-BG" sz="1200">
                <a:solidFill>
                  <a:schemeClr val="bg1"/>
                </a:solidFill>
                <a:cs typeface="+mn-ea"/>
                <a:sym typeface="+mn-lt"/>
              </a:endParaRPr>
            </a:p>
          </p:txBody>
        </p:sp>
        <p:sp>
          <p:nvSpPr>
            <p:cNvPr id="20" name="Freeform 30"/>
            <p:cNvSpPr>
              <a:spLocks/>
            </p:cNvSpPr>
            <p:nvPr/>
          </p:nvSpPr>
          <p:spPr bwMode="auto">
            <a:xfrm>
              <a:off x="3424864" y="2426173"/>
              <a:ext cx="486924" cy="340130"/>
            </a:xfrm>
            <a:custGeom>
              <a:avLst/>
              <a:gdLst>
                <a:gd name="T0" fmla="*/ 221 w 268"/>
                <a:gd name="T1" fmla="*/ 165 h 188"/>
                <a:gd name="T2" fmla="*/ 123 w 268"/>
                <a:gd name="T3" fmla="*/ 142 h 188"/>
                <a:gd name="T4" fmla="*/ 0 w 268"/>
                <a:gd name="T5" fmla="*/ 43 h 188"/>
                <a:gd name="T6" fmla="*/ 213 w 268"/>
                <a:gd name="T7" fmla="*/ 42 h 188"/>
                <a:gd name="T8" fmla="*/ 230 w 268"/>
                <a:gd name="T9" fmla="*/ 157 h 188"/>
                <a:gd name="T10" fmla="*/ 56 w 268"/>
                <a:gd name="T11" fmla="*/ 47 h 188"/>
                <a:gd name="T12" fmla="*/ 221 w 268"/>
                <a:gd name="T13" fmla="*/ 165 h 188"/>
              </a:gdLst>
              <a:ahLst/>
              <a:cxnLst>
                <a:cxn ang="0">
                  <a:pos x="T0" y="T1"/>
                </a:cxn>
                <a:cxn ang="0">
                  <a:pos x="T2" y="T3"/>
                </a:cxn>
                <a:cxn ang="0">
                  <a:pos x="T4" y="T5"/>
                </a:cxn>
                <a:cxn ang="0">
                  <a:pos x="T6" y="T7"/>
                </a:cxn>
                <a:cxn ang="0">
                  <a:pos x="T8" y="T9"/>
                </a:cxn>
                <a:cxn ang="0">
                  <a:pos x="T10" y="T11"/>
                </a:cxn>
                <a:cxn ang="0">
                  <a:pos x="T12" y="T13"/>
                </a:cxn>
              </a:cxnLst>
              <a:rect l="0" t="0" r="r" b="b"/>
              <a:pathLst>
                <a:path w="268" h="188">
                  <a:moveTo>
                    <a:pt x="221" y="165"/>
                  </a:moveTo>
                  <a:cubicBezTo>
                    <a:pt x="181" y="188"/>
                    <a:pt x="144" y="174"/>
                    <a:pt x="123" y="142"/>
                  </a:cubicBezTo>
                  <a:cubicBezTo>
                    <a:pt x="95" y="96"/>
                    <a:pt x="53" y="62"/>
                    <a:pt x="0" y="43"/>
                  </a:cubicBezTo>
                  <a:cubicBezTo>
                    <a:pt x="67" y="20"/>
                    <a:pt x="145" y="0"/>
                    <a:pt x="213" y="42"/>
                  </a:cubicBezTo>
                  <a:cubicBezTo>
                    <a:pt x="261" y="67"/>
                    <a:pt x="268" y="110"/>
                    <a:pt x="230" y="157"/>
                  </a:cubicBezTo>
                  <a:cubicBezTo>
                    <a:pt x="191" y="95"/>
                    <a:pt x="127" y="61"/>
                    <a:pt x="56" y="47"/>
                  </a:cubicBezTo>
                  <a:cubicBezTo>
                    <a:pt x="138" y="70"/>
                    <a:pt x="188" y="108"/>
                    <a:pt x="221" y="165"/>
                  </a:cubicBezTo>
                  <a:close/>
                </a:path>
              </a:pathLst>
            </a:custGeom>
            <a:solidFill>
              <a:srgbClr val="537285"/>
            </a:solidFill>
            <a:ln>
              <a:noFill/>
            </a:ln>
            <a:extLst/>
          </p:spPr>
          <p:txBody>
            <a:bodyPr vert="horz" wrap="square" lIns="91440" tIns="45720" rIns="91440" bIns="45720" numCol="1" anchor="ctr" anchorCtr="0" compatLnSpc="1">
              <a:prstTxWarp prst="textNoShape">
                <a:avLst/>
              </a:prstTxWarp>
            </a:bodyPr>
            <a:lstStyle/>
            <a:p>
              <a:pPr algn="ctr"/>
              <a:endParaRPr lang="bg-BG" sz="1200">
                <a:solidFill>
                  <a:schemeClr val="bg1"/>
                </a:solidFill>
                <a:cs typeface="+mn-ea"/>
                <a:sym typeface="+mn-lt"/>
              </a:endParaRPr>
            </a:p>
          </p:txBody>
        </p:sp>
        <p:sp>
          <p:nvSpPr>
            <p:cNvPr id="21" name="Freeform 31"/>
            <p:cNvSpPr>
              <a:spLocks/>
            </p:cNvSpPr>
            <p:nvPr/>
          </p:nvSpPr>
          <p:spPr bwMode="auto">
            <a:xfrm>
              <a:off x="4230436" y="2324134"/>
              <a:ext cx="676681" cy="463651"/>
            </a:xfrm>
            <a:custGeom>
              <a:avLst/>
              <a:gdLst>
                <a:gd name="T0" fmla="*/ 8 w 374"/>
                <a:gd name="T1" fmla="*/ 178 h 256"/>
                <a:gd name="T2" fmla="*/ 209 w 374"/>
                <a:gd name="T3" fmla="*/ 185 h 256"/>
                <a:gd name="T4" fmla="*/ 374 w 374"/>
                <a:gd name="T5" fmla="*/ 58 h 256"/>
                <a:gd name="T6" fmla="*/ 91 w 374"/>
                <a:gd name="T7" fmla="*/ 41 h 256"/>
                <a:gd name="T8" fmla="*/ 1 w 374"/>
                <a:gd name="T9" fmla="*/ 162 h 256"/>
                <a:gd name="T10" fmla="*/ 284 w 374"/>
                <a:gd name="T11" fmla="*/ 59 h 256"/>
                <a:gd name="T12" fmla="*/ 8 w 374"/>
                <a:gd name="T13" fmla="*/ 178 h 256"/>
              </a:gdLst>
              <a:ahLst/>
              <a:cxnLst>
                <a:cxn ang="0">
                  <a:pos x="T0" y="T1"/>
                </a:cxn>
                <a:cxn ang="0">
                  <a:pos x="T2" y="T3"/>
                </a:cxn>
                <a:cxn ang="0">
                  <a:pos x="T4" y="T5"/>
                </a:cxn>
                <a:cxn ang="0">
                  <a:pos x="T6" y="T7"/>
                </a:cxn>
                <a:cxn ang="0">
                  <a:pos x="T8" y="T9"/>
                </a:cxn>
                <a:cxn ang="0">
                  <a:pos x="T10" y="T11"/>
                </a:cxn>
                <a:cxn ang="0">
                  <a:pos x="T12" y="T13"/>
                </a:cxn>
              </a:cxnLst>
              <a:rect l="0" t="0" r="r" b="b"/>
              <a:pathLst>
                <a:path w="374" h="256">
                  <a:moveTo>
                    <a:pt x="8" y="178"/>
                  </a:moveTo>
                  <a:cubicBezTo>
                    <a:pt x="66" y="246"/>
                    <a:pt x="148" y="256"/>
                    <a:pt x="209" y="185"/>
                  </a:cubicBezTo>
                  <a:cubicBezTo>
                    <a:pt x="255" y="130"/>
                    <a:pt x="302" y="80"/>
                    <a:pt x="374" y="58"/>
                  </a:cubicBezTo>
                  <a:cubicBezTo>
                    <a:pt x="279" y="13"/>
                    <a:pt x="183" y="0"/>
                    <a:pt x="91" y="41"/>
                  </a:cubicBezTo>
                  <a:cubicBezTo>
                    <a:pt x="91" y="41"/>
                    <a:pt x="0" y="74"/>
                    <a:pt x="1" y="162"/>
                  </a:cubicBezTo>
                  <a:cubicBezTo>
                    <a:pt x="85" y="102"/>
                    <a:pt x="182" y="70"/>
                    <a:pt x="284" y="59"/>
                  </a:cubicBezTo>
                  <a:cubicBezTo>
                    <a:pt x="163" y="80"/>
                    <a:pt x="79" y="121"/>
                    <a:pt x="8" y="178"/>
                  </a:cubicBezTo>
                  <a:close/>
                </a:path>
              </a:pathLst>
            </a:custGeom>
            <a:solidFill>
              <a:srgbClr val="537285"/>
            </a:solidFill>
            <a:ln>
              <a:noFill/>
            </a:ln>
            <a:extLst/>
          </p:spPr>
          <p:txBody>
            <a:bodyPr vert="horz" wrap="square" lIns="91440" tIns="45720" rIns="91440" bIns="45720" numCol="1" anchor="ctr" anchorCtr="0" compatLnSpc="1">
              <a:prstTxWarp prst="textNoShape">
                <a:avLst/>
              </a:prstTxWarp>
            </a:bodyPr>
            <a:lstStyle/>
            <a:p>
              <a:pPr algn="ctr"/>
              <a:endParaRPr lang="bg-BG" sz="1200">
                <a:solidFill>
                  <a:schemeClr val="bg1"/>
                </a:solidFill>
                <a:cs typeface="+mn-ea"/>
                <a:sym typeface="+mn-lt"/>
              </a:endParaRPr>
            </a:p>
          </p:txBody>
        </p:sp>
        <p:sp>
          <p:nvSpPr>
            <p:cNvPr id="22" name="Freeform 32"/>
            <p:cNvSpPr>
              <a:spLocks/>
            </p:cNvSpPr>
            <p:nvPr/>
          </p:nvSpPr>
          <p:spPr bwMode="auto">
            <a:xfrm>
              <a:off x="4647543" y="2846861"/>
              <a:ext cx="945205" cy="563900"/>
            </a:xfrm>
            <a:custGeom>
              <a:avLst/>
              <a:gdLst>
                <a:gd name="T0" fmla="*/ 0 w 522"/>
                <a:gd name="T1" fmla="*/ 133 h 312"/>
                <a:gd name="T2" fmla="*/ 246 w 522"/>
                <a:gd name="T3" fmla="*/ 259 h 312"/>
                <a:gd name="T4" fmla="*/ 522 w 522"/>
                <a:gd name="T5" fmla="*/ 201 h 312"/>
                <a:gd name="T6" fmla="*/ 185 w 522"/>
                <a:gd name="T7" fmla="*/ 11 h 312"/>
                <a:gd name="T8" fmla="*/ 3 w 522"/>
                <a:gd name="T9" fmla="*/ 109 h 312"/>
                <a:gd name="T10" fmla="*/ 409 w 522"/>
                <a:gd name="T11" fmla="*/ 147 h 312"/>
                <a:gd name="T12" fmla="*/ 0 w 522"/>
                <a:gd name="T13" fmla="*/ 133 h 312"/>
              </a:gdLst>
              <a:ahLst/>
              <a:cxnLst>
                <a:cxn ang="0">
                  <a:pos x="T0" y="T1"/>
                </a:cxn>
                <a:cxn ang="0">
                  <a:pos x="T2" y="T3"/>
                </a:cxn>
                <a:cxn ang="0">
                  <a:pos x="T4" y="T5"/>
                </a:cxn>
                <a:cxn ang="0">
                  <a:pos x="T6" y="T7"/>
                </a:cxn>
                <a:cxn ang="0">
                  <a:pos x="T8" y="T9"/>
                </a:cxn>
                <a:cxn ang="0">
                  <a:pos x="T10" y="T11"/>
                </a:cxn>
                <a:cxn ang="0">
                  <a:pos x="T12" y="T13"/>
                </a:cxn>
              </a:cxnLst>
              <a:rect l="0" t="0" r="r" b="b"/>
              <a:pathLst>
                <a:path w="522" h="312">
                  <a:moveTo>
                    <a:pt x="0" y="133"/>
                  </a:moveTo>
                  <a:cubicBezTo>
                    <a:pt x="30" y="249"/>
                    <a:pt x="124" y="312"/>
                    <a:pt x="246" y="259"/>
                  </a:cubicBezTo>
                  <a:cubicBezTo>
                    <a:pt x="332" y="221"/>
                    <a:pt x="419" y="188"/>
                    <a:pt x="522" y="201"/>
                  </a:cubicBezTo>
                  <a:cubicBezTo>
                    <a:pt x="431" y="89"/>
                    <a:pt x="321" y="17"/>
                    <a:pt x="185" y="11"/>
                  </a:cubicBezTo>
                  <a:cubicBezTo>
                    <a:pt x="185" y="11"/>
                    <a:pt x="51" y="0"/>
                    <a:pt x="3" y="109"/>
                  </a:cubicBezTo>
                  <a:cubicBezTo>
                    <a:pt x="137" y="85"/>
                    <a:pt x="279" y="104"/>
                    <a:pt x="409" y="147"/>
                  </a:cubicBezTo>
                  <a:cubicBezTo>
                    <a:pt x="249" y="106"/>
                    <a:pt x="124" y="106"/>
                    <a:pt x="0" y="133"/>
                  </a:cubicBezTo>
                  <a:close/>
                </a:path>
              </a:pathLst>
            </a:custGeom>
            <a:solidFill>
              <a:srgbClr val="537285"/>
            </a:solidFill>
            <a:ln>
              <a:noFill/>
            </a:ln>
            <a:extLst/>
          </p:spPr>
          <p:txBody>
            <a:bodyPr vert="horz" wrap="square" lIns="91440" tIns="45720" rIns="91440" bIns="45720" numCol="1" anchor="ctr" anchorCtr="0" compatLnSpc="1">
              <a:prstTxWarp prst="textNoShape">
                <a:avLst/>
              </a:prstTxWarp>
            </a:bodyPr>
            <a:lstStyle/>
            <a:p>
              <a:pPr algn="ctr"/>
              <a:endParaRPr lang="bg-BG" sz="1200">
                <a:solidFill>
                  <a:schemeClr val="bg1"/>
                </a:solidFill>
                <a:cs typeface="+mn-ea"/>
                <a:sym typeface="+mn-lt"/>
              </a:endParaRPr>
            </a:p>
          </p:txBody>
        </p:sp>
        <p:sp>
          <p:nvSpPr>
            <p:cNvPr id="25" name="Freeform 33"/>
            <p:cNvSpPr>
              <a:spLocks/>
            </p:cNvSpPr>
            <p:nvPr/>
          </p:nvSpPr>
          <p:spPr bwMode="auto">
            <a:xfrm>
              <a:off x="4663655" y="3435823"/>
              <a:ext cx="164695" cy="243462"/>
            </a:xfrm>
            <a:custGeom>
              <a:avLst/>
              <a:gdLst>
                <a:gd name="T0" fmla="*/ 40 w 91"/>
                <a:gd name="T1" fmla="*/ 134 h 134"/>
                <a:gd name="T2" fmla="*/ 9 w 91"/>
                <a:gd name="T3" fmla="*/ 85 h 134"/>
                <a:gd name="T4" fmla="*/ 0 w 91"/>
                <a:gd name="T5" fmla="*/ 0 h 134"/>
                <a:gd name="T6" fmla="*/ 84 w 91"/>
                <a:gd name="T7" fmla="*/ 82 h 134"/>
                <a:gd name="T8" fmla="*/ 45 w 91"/>
                <a:gd name="T9" fmla="*/ 132 h 134"/>
                <a:gd name="T10" fmla="*/ 21 w 91"/>
                <a:gd name="T11" fmla="*/ 24 h 134"/>
                <a:gd name="T12" fmla="*/ 40 w 91"/>
                <a:gd name="T13" fmla="*/ 134 h 134"/>
              </a:gdLst>
              <a:ahLst/>
              <a:cxnLst>
                <a:cxn ang="0">
                  <a:pos x="T0" y="T1"/>
                </a:cxn>
                <a:cxn ang="0">
                  <a:pos x="T2" y="T3"/>
                </a:cxn>
                <a:cxn ang="0">
                  <a:pos x="T4" y="T5"/>
                </a:cxn>
                <a:cxn ang="0">
                  <a:pos x="T6" y="T7"/>
                </a:cxn>
                <a:cxn ang="0">
                  <a:pos x="T8" y="T9"/>
                </a:cxn>
                <a:cxn ang="0">
                  <a:pos x="T10" y="T11"/>
                </a:cxn>
                <a:cxn ang="0">
                  <a:pos x="T12" y="T13"/>
                </a:cxn>
              </a:cxnLst>
              <a:rect l="0" t="0" r="r" b="b"/>
              <a:pathLst>
                <a:path w="91" h="134">
                  <a:moveTo>
                    <a:pt x="40" y="134"/>
                  </a:moveTo>
                  <a:cubicBezTo>
                    <a:pt x="16" y="126"/>
                    <a:pt x="6" y="107"/>
                    <a:pt x="9" y="85"/>
                  </a:cubicBezTo>
                  <a:cubicBezTo>
                    <a:pt x="18" y="56"/>
                    <a:pt x="13" y="27"/>
                    <a:pt x="0" y="0"/>
                  </a:cubicBezTo>
                  <a:cubicBezTo>
                    <a:pt x="34" y="16"/>
                    <a:pt x="71" y="39"/>
                    <a:pt x="84" y="82"/>
                  </a:cubicBezTo>
                  <a:cubicBezTo>
                    <a:pt x="91" y="109"/>
                    <a:pt x="80" y="127"/>
                    <a:pt x="45" y="132"/>
                  </a:cubicBezTo>
                  <a:cubicBezTo>
                    <a:pt x="54" y="94"/>
                    <a:pt x="42" y="57"/>
                    <a:pt x="21" y="24"/>
                  </a:cubicBezTo>
                  <a:cubicBezTo>
                    <a:pt x="44" y="65"/>
                    <a:pt x="49" y="97"/>
                    <a:pt x="40" y="134"/>
                  </a:cubicBezTo>
                  <a:close/>
                </a:path>
              </a:pathLst>
            </a:custGeom>
            <a:solidFill>
              <a:srgbClr val="124062"/>
            </a:solidFill>
            <a:ln>
              <a:noFill/>
            </a:ln>
            <a:extLst/>
          </p:spPr>
          <p:txBody>
            <a:bodyPr vert="horz" wrap="square" lIns="91440" tIns="45720" rIns="91440" bIns="45720" numCol="1" anchor="ctr" anchorCtr="0" compatLnSpc="1">
              <a:prstTxWarp prst="textNoShape">
                <a:avLst/>
              </a:prstTxWarp>
            </a:bodyPr>
            <a:lstStyle/>
            <a:p>
              <a:pPr algn="ctr"/>
              <a:endParaRPr lang="bg-BG" sz="1200">
                <a:solidFill>
                  <a:schemeClr val="bg1"/>
                </a:solidFill>
                <a:cs typeface="+mn-ea"/>
                <a:sym typeface="+mn-lt"/>
              </a:endParaRPr>
            </a:p>
          </p:txBody>
        </p:sp>
        <p:sp>
          <p:nvSpPr>
            <p:cNvPr id="26" name="Freeform 34"/>
            <p:cNvSpPr>
              <a:spLocks/>
            </p:cNvSpPr>
            <p:nvPr/>
          </p:nvSpPr>
          <p:spPr bwMode="auto">
            <a:xfrm>
              <a:off x="4549084" y="4277198"/>
              <a:ext cx="581802" cy="898660"/>
            </a:xfrm>
            <a:custGeom>
              <a:avLst/>
              <a:gdLst>
                <a:gd name="T0" fmla="*/ 79 w 321"/>
                <a:gd name="T1" fmla="*/ 23 h 496"/>
                <a:gd name="T2" fmla="*/ 81 w 321"/>
                <a:gd name="T3" fmla="*/ 282 h 496"/>
                <a:gd name="T4" fmla="*/ 232 w 321"/>
                <a:gd name="T5" fmla="*/ 496 h 496"/>
                <a:gd name="T6" fmla="*/ 241 w 321"/>
                <a:gd name="T7" fmla="*/ 77 h 496"/>
                <a:gd name="T8" fmla="*/ 98 w 321"/>
                <a:gd name="T9" fmla="*/ 12 h 496"/>
                <a:gd name="T10" fmla="*/ 226 w 321"/>
                <a:gd name="T11" fmla="*/ 397 h 496"/>
                <a:gd name="T12" fmla="*/ 79 w 321"/>
                <a:gd name="T13" fmla="*/ 23 h 496"/>
              </a:gdLst>
              <a:ahLst/>
              <a:cxnLst>
                <a:cxn ang="0">
                  <a:pos x="T0" y="T1"/>
                </a:cxn>
                <a:cxn ang="0">
                  <a:pos x="T2" y="T3"/>
                </a:cxn>
                <a:cxn ang="0">
                  <a:pos x="T4" y="T5"/>
                </a:cxn>
                <a:cxn ang="0">
                  <a:pos x="T6" y="T7"/>
                </a:cxn>
                <a:cxn ang="0">
                  <a:pos x="T8" y="T9"/>
                </a:cxn>
                <a:cxn ang="0">
                  <a:pos x="T10" y="T11"/>
                </a:cxn>
                <a:cxn ang="0">
                  <a:pos x="T12" y="T13"/>
                </a:cxn>
              </a:cxnLst>
              <a:rect l="0" t="0" r="r" b="b"/>
              <a:pathLst>
                <a:path w="321" h="496">
                  <a:moveTo>
                    <a:pt x="79" y="23"/>
                  </a:moveTo>
                  <a:cubicBezTo>
                    <a:pt x="16" y="109"/>
                    <a:pt x="0" y="208"/>
                    <a:pt x="81" y="282"/>
                  </a:cubicBezTo>
                  <a:cubicBezTo>
                    <a:pt x="160" y="356"/>
                    <a:pt x="215" y="413"/>
                    <a:pt x="232" y="496"/>
                  </a:cubicBezTo>
                  <a:cubicBezTo>
                    <a:pt x="294" y="351"/>
                    <a:pt x="321" y="204"/>
                    <a:pt x="241" y="77"/>
                  </a:cubicBezTo>
                  <a:cubicBezTo>
                    <a:pt x="200" y="12"/>
                    <a:pt x="149" y="0"/>
                    <a:pt x="98" y="12"/>
                  </a:cubicBezTo>
                  <a:cubicBezTo>
                    <a:pt x="181" y="124"/>
                    <a:pt x="221" y="261"/>
                    <a:pt x="226" y="397"/>
                  </a:cubicBezTo>
                  <a:cubicBezTo>
                    <a:pt x="208" y="234"/>
                    <a:pt x="157" y="123"/>
                    <a:pt x="79" y="23"/>
                  </a:cubicBezTo>
                  <a:close/>
                </a:path>
              </a:pathLst>
            </a:custGeom>
            <a:solidFill>
              <a:srgbClr val="124062"/>
            </a:solidFill>
            <a:ln>
              <a:noFill/>
            </a:ln>
            <a:extLst/>
          </p:spPr>
          <p:txBody>
            <a:bodyPr vert="horz" wrap="square" lIns="91440" tIns="45720" rIns="91440" bIns="45720" numCol="1" anchor="ctr" anchorCtr="0" compatLnSpc="1">
              <a:prstTxWarp prst="textNoShape">
                <a:avLst/>
              </a:prstTxWarp>
            </a:bodyPr>
            <a:lstStyle/>
            <a:p>
              <a:pPr algn="ctr"/>
              <a:endParaRPr lang="bg-BG" sz="1200">
                <a:solidFill>
                  <a:schemeClr val="bg1"/>
                </a:solidFill>
                <a:cs typeface="+mn-ea"/>
                <a:sym typeface="+mn-lt"/>
              </a:endParaRPr>
            </a:p>
          </p:txBody>
        </p:sp>
      </p:grpSp>
      <p:sp>
        <p:nvSpPr>
          <p:cNvPr id="30" name="Oval 13"/>
          <p:cNvSpPr>
            <a:spLocks noChangeArrowheads="1"/>
          </p:cNvSpPr>
          <p:nvPr/>
        </p:nvSpPr>
        <p:spPr bwMode="auto">
          <a:xfrm>
            <a:off x="838986" y="2441542"/>
            <a:ext cx="772998" cy="744718"/>
          </a:xfrm>
          <a:prstGeom prst="ellipse">
            <a:avLst/>
          </a:prstGeom>
          <a:solidFill>
            <a:srgbClr val="124062"/>
          </a:solidFill>
          <a:ln w="25400">
            <a:noFill/>
          </a:ln>
          <a:effectLst>
            <a:outerShdw blurRad="1016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zh-CN" altLang="en-US" sz="1400" b="1" dirty="0" smtClean="0">
                <a:solidFill>
                  <a:srgbClr val="FFFFFF"/>
                </a:solidFill>
                <a:cs typeface="+mn-ea"/>
                <a:sym typeface="+mn-lt"/>
              </a:rPr>
              <a:t>（一）</a:t>
            </a:r>
            <a:endParaRPr lang="zh-CN" altLang="en-US" sz="1400" b="1" dirty="0">
              <a:solidFill>
                <a:srgbClr val="FFFFFF"/>
              </a:solidFill>
              <a:cs typeface="+mn-ea"/>
              <a:sym typeface="+mn-lt"/>
            </a:endParaRPr>
          </a:p>
        </p:txBody>
      </p:sp>
      <p:sp>
        <p:nvSpPr>
          <p:cNvPr id="31" name="Oval 14"/>
          <p:cNvSpPr>
            <a:spLocks noChangeArrowheads="1"/>
          </p:cNvSpPr>
          <p:nvPr/>
        </p:nvSpPr>
        <p:spPr bwMode="auto">
          <a:xfrm>
            <a:off x="829560" y="3751867"/>
            <a:ext cx="801278" cy="782425"/>
          </a:xfrm>
          <a:prstGeom prst="ellipse">
            <a:avLst/>
          </a:prstGeom>
          <a:solidFill>
            <a:srgbClr val="537285"/>
          </a:solidFill>
          <a:ln w="25400">
            <a:noFill/>
          </a:ln>
          <a:effectLst>
            <a:outerShdw blurRad="1016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zh-CN" altLang="en-US" sz="1400" b="1" dirty="0" smtClean="0">
                <a:solidFill>
                  <a:srgbClr val="FFFFFF"/>
                </a:solidFill>
                <a:cs typeface="+mn-ea"/>
                <a:sym typeface="+mn-lt"/>
              </a:rPr>
              <a:t>（二）</a:t>
            </a:r>
            <a:endParaRPr lang="zh-CN" altLang="en-US" sz="1400" b="1" dirty="0">
              <a:solidFill>
                <a:srgbClr val="FFFFFF"/>
              </a:solidFill>
              <a:cs typeface="+mn-ea"/>
              <a:sym typeface="+mn-lt"/>
            </a:endParaRPr>
          </a:p>
        </p:txBody>
      </p:sp>
      <p:sp>
        <p:nvSpPr>
          <p:cNvPr id="36" name="Freeform 6"/>
          <p:cNvSpPr>
            <a:spLocks noEditPoints="1"/>
          </p:cNvSpPr>
          <p:nvPr/>
        </p:nvSpPr>
        <p:spPr bwMode="auto">
          <a:xfrm>
            <a:off x="10861013" y="3866082"/>
            <a:ext cx="254092" cy="254090"/>
          </a:xfrm>
          <a:custGeom>
            <a:avLst/>
            <a:gdLst>
              <a:gd name="T0" fmla="*/ 0 w 140"/>
              <a:gd name="T1" fmla="*/ 70 h 140"/>
              <a:gd name="T2" fmla="*/ 140 w 140"/>
              <a:gd name="T3" fmla="*/ 70 h 140"/>
              <a:gd name="T4" fmla="*/ 70 w 140"/>
              <a:gd name="T5" fmla="*/ 130 h 140"/>
              <a:gd name="T6" fmla="*/ 70 w 140"/>
              <a:gd name="T7" fmla="*/ 10 h 140"/>
              <a:gd name="T8" fmla="*/ 70 w 140"/>
              <a:gd name="T9" fmla="*/ 130 h 140"/>
              <a:gd name="T10" fmla="*/ 97 w 140"/>
              <a:gd name="T11" fmla="*/ 48 h 140"/>
              <a:gd name="T12" fmla="*/ 90 w 140"/>
              <a:gd name="T13" fmla="*/ 58 h 140"/>
              <a:gd name="T14" fmla="*/ 70 w 140"/>
              <a:gd name="T15" fmla="*/ 15 h 140"/>
              <a:gd name="T16" fmla="*/ 70 w 140"/>
              <a:gd name="T17" fmla="*/ 125 h 140"/>
              <a:gd name="T18" fmla="*/ 70 w 140"/>
              <a:gd name="T19" fmla="*/ 15 h 140"/>
              <a:gd name="T20" fmla="*/ 70 w 140"/>
              <a:gd name="T21" fmla="*/ 16 h 140"/>
              <a:gd name="T22" fmla="*/ 72 w 140"/>
              <a:gd name="T23" fmla="*/ 26 h 140"/>
              <a:gd name="T24" fmla="*/ 68 w 140"/>
              <a:gd name="T25" fmla="*/ 26 h 140"/>
              <a:gd name="T26" fmla="*/ 79 w 140"/>
              <a:gd name="T27" fmla="*/ 45 h 140"/>
              <a:gd name="T28" fmla="*/ 73 w 140"/>
              <a:gd name="T29" fmla="*/ 45 h 140"/>
              <a:gd name="T30" fmla="*/ 67 w 140"/>
              <a:gd name="T31" fmla="*/ 49 h 140"/>
              <a:gd name="T32" fmla="*/ 76 w 140"/>
              <a:gd name="T33" fmla="*/ 40 h 140"/>
              <a:gd name="T34" fmla="*/ 84 w 140"/>
              <a:gd name="T35" fmla="*/ 48 h 140"/>
              <a:gd name="T36" fmla="*/ 80 w 140"/>
              <a:gd name="T37" fmla="*/ 55 h 140"/>
              <a:gd name="T38" fmla="*/ 73 w 140"/>
              <a:gd name="T39" fmla="*/ 60 h 140"/>
              <a:gd name="T40" fmla="*/ 84 w 140"/>
              <a:gd name="T41" fmla="*/ 61 h 140"/>
              <a:gd name="T42" fmla="*/ 67 w 140"/>
              <a:gd name="T43" fmla="*/ 65 h 140"/>
              <a:gd name="T44" fmla="*/ 72 w 140"/>
              <a:gd name="T45" fmla="*/ 55 h 140"/>
              <a:gd name="T46" fmla="*/ 79 w 140"/>
              <a:gd name="T47" fmla="*/ 50 h 140"/>
              <a:gd name="T48" fmla="*/ 79 w 140"/>
              <a:gd name="T49" fmla="*/ 45 h 140"/>
              <a:gd name="T50" fmla="*/ 44 w 140"/>
              <a:gd name="T51" fmla="*/ 37 h 140"/>
              <a:gd name="T52" fmla="*/ 57 w 140"/>
              <a:gd name="T53" fmla="*/ 54 h 140"/>
              <a:gd name="T54" fmla="*/ 36 w 140"/>
              <a:gd name="T55" fmla="*/ 43 h 140"/>
              <a:gd name="T56" fmla="*/ 26 w 140"/>
              <a:gd name="T57" fmla="*/ 72 h 140"/>
              <a:gd name="T58" fmla="*/ 17 w 140"/>
              <a:gd name="T59" fmla="*/ 70 h 140"/>
              <a:gd name="T60" fmla="*/ 26 w 140"/>
              <a:gd name="T61" fmla="*/ 68 h 140"/>
              <a:gd name="T62" fmla="*/ 26 w 140"/>
              <a:gd name="T63" fmla="*/ 72 h 140"/>
              <a:gd name="T64" fmla="*/ 70 w 140"/>
              <a:gd name="T65" fmla="*/ 124 h 140"/>
              <a:gd name="T66" fmla="*/ 68 w 140"/>
              <a:gd name="T67" fmla="*/ 114 h 140"/>
              <a:gd name="T68" fmla="*/ 72 w 140"/>
              <a:gd name="T69" fmla="*/ 114 h 140"/>
              <a:gd name="T70" fmla="*/ 70 w 140"/>
              <a:gd name="T71" fmla="*/ 107 h 140"/>
              <a:gd name="T72" fmla="*/ 31 w 140"/>
              <a:gd name="T73" fmla="*/ 56 h 140"/>
              <a:gd name="T74" fmla="*/ 49 w 140"/>
              <a:gd name="T75" fmla="*/ 61 h 140"/>
              <a:gd name="T76" fmla="*/ 49 w 140"/>
              <a:gd name="T77" fmla="*/ 68 h 140"/>
              <a:gd name="T78" fmla="*/ 73 w 140"/>
              <a:gd name="T79" fmla="*/ 90 h 140"/>
              <a:gd name="T80" fmla="*/ 70 w 140"/>
              <a:gd name="T81" fmla="*/ 107 h 140"/>
              <a:gd name="T82" fmla="*/ 75 w 140"/>
              <a:gd name="T83" fmla="*/ 89 h 140"/>
              <a:gd name="T84" fmla="*/ 83 w 140"/>
              <a:gd name="T85" fmla="*/ 83 h 140"/>
              <a:gd name="T86" fmla="*/ 96 w 140"/>
              <a:gd name="T87" fmla="*/ 99 h 140"/>
              <a:gd name="T88" fmla="*/ 104 w 140"/>
              <a:gd name="T89" fmla="*/ 62 h 140"/>
              <a:gd name="T90" fmla="*/ 101 w 140"/>
              <a:gd name="T91" fmla="*/ 66 h 140"/>
              <a:gd name="T92" fmla="*/ 97 w 140"/>
              <a:gd name="T93" fmla="*/ 62 h 140"/>
              <a:gd name="T94" fmla="*/ 86 w 140"/>
              <a:gd name="T95" fmla="*/ 57 h 140"/>
              <a:gd name="T96" fmla="*/ 101 w 140"/>
              <a:gd name="T97" fmla="*/ 40 h 140"/>
              <a:gd name="T98" fmla="*/ 104 w 140"/>
              <a:gd name="T99" fmla="*/ 58 h 140"/>
              <a:gd name="T100" fmla="*/ 122 w 140"/>
              <a:gd name="T101" fmla="*/ 72 h 140"/>
              <a:gd name="T102" fmla="*/ 112 w 140"/>
              <a:gd name="T103" fmla="*/ 70 h 140"/>
              <a:gd name="T104" fmla="*/ 122 w 140"/>
              <a:gd name="T105" fmla="*/ 68 h 140"/>
              <a:gd name="T106" fmla="*/ 122 w 140"/>
              <a:gd name="T107" fmla="*/ 72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40" h="140">
                <a:moveTo>
                  <a:pt x="70" y="0"/>
                </a:moveTo>
                <a:cubicBezTo>
                  <a:pt x="32" y="0"/>
                  <a:pt x="0" y="31"/>
                  <a:pt x="0" y="70"/>
                </a:cubicBezTo>
                <a:cubicBezTo>
                  <a:pt x="0" y="109"/>
                  <a:pt x="32" y="140"/>
                  <a:pt x="70" y="140"/>
                </a:cubicBezTo>
                <a:cubicBezTo>
                  <a:pt x="109" y="140"/>
                  <a:pt x="140" y="109"/>
                  <a:pt x="140" y="70"/>
                </a:cubicBezTo>
                <a:cubicBezTo>
                  <a:pt x="140" y="31"/>
                  <a:pt x="109" y="0"/>
                  <a:pt x="70" y="0"/>
                </a:cubicBezTo>
                <a:close/>
                <a:moveTo>
                  <a:pt x="70" y="130"/>
                </a:moveTo>
                <a:cubicBezTo>
                  <a:pt x="37" y="130"/>
                  <a:pt x="11" y="103"/>
                  <a:pt x="11" y="70"/>
                </a:cubicBezTo>
                <a:cubicBezTo>
                  <a:pt x="11" y="37"/>
                  <a:pt x="37" y="10"/>
                  <a:pt x="70" y="10"/>
                </a:cubicBezTo>
                <a:cubicBezTo>
                  <a:pt x="103" y="10"/>
                  <a:pt x="130" y="37"/>
                  <a:pt x="130" y="70"/>
                </a:cubicBezTo>
                <a:cubicBezTo>
                  <a:pt x="130" y="103"/>
                  <a:pt x="103" y="130"/>
                  <a:pt x="70" y="130"/>
                </a:cubicBezTo>
                <a:close/>
                <a:moveTo>
                  <a:pt x="96" y="48"/>
                </a:moveTo>
                <a:cubicBezTo>
                  <a:pt x="97" y="48"/>
                  <a:pt x="97" y="48"/>
                  <a:pt x="97" y="48"/>
                </a:cubicBezTo>
                <a:cubicBezTo>
                  <a:pt x="97" y="58"/>
                  <a:pt x="97" y="58"/>
                  <a:pt x="97" y="58"/>
                </a:cubicBezTo>
                <a:cubicBezTo>
                  <a:pt x="90" y="58"/>
                  <a:pt x="90" y="58"/>
                  <a:pt x="90" y="58"/>
                </a:cubicBezTo>
                <a:lnTo>
                  <a:pt x="96" y="48"/>
                </a:lnTo>
                <a:close/>
                <a:moveTo>
                  <a:pt x="70" y="15"/>
                </a:moveTo>
                <a:cubicBezTo>
                  <a:pt x="40" y="15"/>
                  <a:pt x="15" y="40"/>
                  <a:pt x="15" y="70"/>
                </a:cubicBezTo>
                <a:cubicBezTo>
                  <a:pt x="15" y="100"/>
                  <a:pt x="40" y="125"/>
                  <a:pt x="70" y="125"/>
                </a:cubicBezTo>
                <a:cubicBezTo>
                  <a:pt x="101" y="125"/>
                  <a:pt x="125" y="100"/>
                  <a:pt x="125" y="70"/>
                </a:cubicBezTo>
                <a:cubicBezTo>
                  <a:pt x="125" y="40"/>
                  <a:pt x="101" y="15"/>
                  <a:pt x="70" y="15"/>
                </a:cubicBezTo>
                <a:close/>
                <a:moveTo>
                  <a:pt x="68" y="19"/>
                </a:moveTo>
                <a:cubicBezTo>
                  <a:pt x="68" y="17"/>
                  <a:pt x="69" y="16"/>
                  <a:pt x="70" y="16"/>
                </a:cubicBezTo>
                <a:cubicBezTo>
                  <a:pt x="71" y="16"/>
                  <a:pt x="72" y="17"/>
                  <a:pt x="72" y="19"/>
                </a:cubicBezTo>
                <a:cubicBezTo>
                  <a:pt x="72" y="26"/>
                  <a:pt x="72" y="26"/>
                  <a:pt x="72" y="26"/>
                </a:cubicBezTo>
                <a:cubicBezTo>
                  <a:pt x="72" y="27"/>
                  <a:pt x="71" y="28"/>
                  <a:pt x="70" y="28"/>
                </a:cubicBezTo>
                <a:cubicBezTo>
                  <a:pt x="69" y="28"/>
                  <a:pt x="68" y="27"/>
                  <a:pt x="68" y="26"/>
                </a:cubicBezTo>
                <a:lnTo>
                  <a:pt x="68" y="19"/>
                </a:lnTo>
                <a:close/>
                <a:moveTo>
                  <a:pt x="79" y="45"/>
                </a:moveTo>
                <a:cubicBezTo>
                  <a:pt x="78" y="44"/>
                  <a:pt x="77" y="44"/>
                  <a:pt x="76" y="44"/>
                </a:cubicBezTo>
                <a:cubicBezTo>
                  <a:pt x="75" y="44"/>
                  <a:pt x="74" y="44"/>
                  <a:pt x="73" y="45"/>
                </a:cubicBezTo>
                <a:cubicBezTo>
                  <a:pt x="72" y="46"/>
                  <a:pt x="72" y="47"/>
                  <a:pt x="72" y="49"/>
                </a:cubicBezTo>
                <a:cubicBezTo>
                  <a:pt x="67" y="49"/>
                  <a:pt x="67" y="49"/>
                  <a:pt x="67" y="49"/>
                </a:cubicBezTo>
                <a:cubicBezTo>
                  <a:pt x="67" y="46"/>
                  <a:pt x="68" y="44"/>
                  <a:pt x="69" y="43"/>
                </a:cubicBezTo>
                <a:cubicBezTo>
                  <a:pt x="71" y="41"/>
                  <a:pt x="73" y="40"/>
                  <a:pt x="76" y="40"/>
                </a:cubicBezTo>
                <a:cubicBezTo>
                  <a:pt x="79" y="40"/>
                  <a:pt x="81" y="41"/>
                  <a:pt x="82" y="42"/>
                </a:cubicBezTo>
                <a:cubicBezTo>
                  <a:pt x="84" y="44"/>
                  <a:pt x="84" y="46"/>
                  <a:pt x="84" y="48"/>
                </a:cubicBezTo>
                <a:cubicBezTo>
                  <a:pt x="84" y="50"/>
                  <a:pt x="84" y="51"/>
                  <a:pt x="83" y="52"/>
                </a:cubicBezTo>
                <a:cubicBezTo>
                  <a:pt x="82" y="53"/>
                  <a:pt x="81" y="54"/>
                  <a:pt x="80" y="55"/>
                </a:cubicBezTo>
                <a:cubicBezTo>
                  <a:pt x="75" y="59"/>
                  <a:pt x="75" y="59"/>
                  <a:pt x="75" y="59"/>
                </a:cubicBezTo>
                <a:cubicBezTo>
                  <a:pt x="74" y="59"/>
                  <a:pt x="74" y="59"/>
                  <a:pt x="73" y="60"/>
                </a:cubicBezTo>
                <a:cubicBezTo>
                  <a:pt x="73" y="60"/>
                  <a:pt x="73" y="61"/>
                  <a:pt x="73" y="61"/>
                </a:cubicBezTo>
                <a:cubicBezTo>
                  <a:pt x="84" y="61"/>
                  <a:pt x="84" y="61"/>
                  <a:pt x="84" y="61"/>
                </a:cubicBezTo>
                <a:cubicBezTo>
                  <a:pt x="84" y="65"/>
                  <a:pt x="84" y="65"/>
                  <a:pt x="84" y="65"/>
                </a:cubicBezTo>
                <a:cubicBezTo>
                  <a:pt x="67" y="65"/>
                  <a:pt x="67" y="65"/>
                  <a:pt x="67" y="65"/>
                </a:cubicBezTo>
                <a:cubicBezTo>
                  <a:pt x="67" y="64"/>
                  <a:pt x="67" y="62"/>
                  <a:pt x="68" y="60"/>
                </a:cubicBezTo>
                <a:cubicBezTo>
                  <a:pt x="68" y="58"/>
                  <a:pt x="70" y="57"/>
                  <a:pt x="72" y="55"/>
                </a:cubicBezTo>
                <a:cubicBezTo>
                  <a:pt x="77" y="52"/>
                  <a:pt x="77" y="52"/>
                  <a:pt x="77" y="52"/>
                </a:cubicBezTo>
                <a:cubicBezTo>
                  <a:pt x="77" y="51"/>
                  <a:pt x="78" y="51"/>
                  <a:pt x="79" y="50"/>
                </a:cubicBezTo>
                <a:cubicBezTo>
                  <a:pt x="79" y="50"/>
                  <a:pt x="80" y="49"/>
                  <a:pt x="80" y="48"/>
                </a:cubicBezTo>
                <a:cubicBezTo>
                  <a:pt x="80" y="47"/>
                  <a:pt x="79" y="46"/>
                  <a:pt x="79" y="45"/>
                </a:cubicBezTo>
                <a:close/>
                <a:moveTo>
                  <a:pt x="36" y="43"/>
                </a:moveTo>
                <a:cubicBezTo>
                  <a:pt x="39" y="41"/>
                  <a:pt x="42" y="37"/>
                  <a:pt x="44" y="37"/>
                </a:cubicBezTo>
                <a:cubicBezTo>
                  <a:pt x="47" y="41"/>
                  <a:pt x="51" y="45"/>
                  <a:pt x="54" y="50"/>
                </a:cubicBezTo>
                <a:cubicBezTo>
                  <a:pt x="56" y="51"/>
                  <a:pt x="57" y="52"/>
                  <a:pt x="57" y="54"/>
                </a:cubicBezTo>
                <a:cubicBezTo>
                  <a:pt x="57" y="56"/>
                  <a:pt x="53" y="58"/>
                  <a:pt x="51" y="60"/>
                </a:cubicBezTo>
                <a:cubicBezTo>
                  <a:pt x="46" y="54"/>
                  <a:pt x="41" y="49"/>
                  <a:pt x="36" y="43"/>
                </a:cubicBezTo>
                <a:cubicBezTo>
                  <a:pt x="36" y="43"/>
                  <a:pt x="36" y="43"/>
                  <a:pt x="36" y="43"/>
                </a:cubicBezTo>
                <a:close/>
                <a:moveTo>
                  <a:pt x="26" y="72"/>
                </a:moveTo>
                <a:cubicBezTo>
                  <a:pt x="19" y="72"/>
                  <a:pt x="19" y="72"/>
                  <a:pt x="19" y="72"/>
                </a:cubicBezTo>
                <a:cubicBezTo>
                  <a:pt x="18" y="72"/>
                  <a:pt x="17" y="71"/>
                  <a:pt x="17" y="70"/>
                </a:cubicBezTo>
                <a:cubicBezTo>
                  <a:pt x="17" y="69"/>
                  <a:pt x="18" y="68"/>
                  <a:pt x="19" y="68"/>
                </a:cubicBezTo>
                <a:cubicBezTo>
                  <a:pt x="26" y="68"/>
                  <a:pt x="26" y="68"/>
                  <a:pt x="26" y="68"/>
                </a:cubicBezTo>
                <a:cubicBezTo>
                  <a:pt x="27" y="68"/>
                  <a:pt x="28" y="69"/>
                  <a:pt x="28" y="70"/>
                </a:cubicBezTo>
                <a:cubicBezTo>
                  <a:pt x="28" y="71"/>
                  <a:pt x="27" y="72"/>
                  <a:pt x="26" y="72"/>
                </a:cubicBezTo>
                <a:close/>
                <a:moveTo>
                  <a:pt x="72" y="121"/>
                </a:moveTo>
                <a:cubicBezTo>
                  <a:pt x="72" y="123"/>
                  <a:pt x="71" y="124"/>
                  <a:pt x="70" y="124"/>
                </a:cubicBezTo>
                <a:cubicBezTo>
                  <a:pt x="69" y="124"/>
                  <a:pt x="68" y="123"/>
                  <a:pt x="68" y="121"/>
                </a:cubicBezTo>
                <a:cubicBezTo>
                  <a:pt x="68" y="114"/>
                  <a:pt x="68" y="114"/>
                  <a:pt x="68" y="114"/>
                </a:cubicBezTo>
                <a:cubicBezTo>
                  <a:pt x="68" y="113"/>
                  <a:pt x="69" y="112"/>
                  <a:pt x="70" y="112"/>
                </a:cubicBezTo>
                <a:cubicBezTo>
                  <a:pt x="71" y="112"/>
                  <a:pt x="72" y="113"/>
                  <a:pt x="72" y="114"/>
                </a:cubicBezTo>
                <a:lnTo>
                  <a:pt x="72" y="121"/>
                </a:lnTo>
                <a:close/>
                <a:moveTo>
                  <a:pt x="70" y="107"/>
                </a:moveTo>
                <a:cubicBezTo>
                  <a:pt x="65" y="105"/>
                  <a:pt x="59" y="102"/>
                  <a:pt x="46" y="87"/>
                </a:cubicBezTo>
                <a:cubicBezTo>
                  <a:pt x="33" y="71"/>
                  <a:pt x="31" y="60"/>
                  <a:pt x="31" y="56"/>
                </a:cubicBezTo>
                <a:cubicBezTo>
                  <a:pt x="31" y="52"/>
                  <a:pt x="32" y="48"/>
                  <a:pt x="34" y="44"/>
                </a:cubicBezTo>
                <a:cubicBezTo>
                  <a:pt x="39" y="50"/>
                  <a:pt x="44" y="56"/>
                  <a:pt x="49" y="61"/>
                </a:cubicBezTo>
                <a:cubicBezTo>
                  <a:pt x="49" y="62"/>
                  <a:pt x="48" y="63"/>
                  <a:pt x="48" y="64"/>
                </a:cubicBezTo>
                <a:cubicBezTo>
                  <a:pt x="48" y="64"/>
                  <a:pt x="49" y="67"/>
                  <a:pt x="49" y="68"/>
                </a:cubicBezTo>
                <a:cubicBezTo>
                  <a:pt x="52" y="74"/>
                  <a:pt x="59" y="82"/>
                  <a:pt x="65" y="87"/>
                </a:cubicBezTo>
                <a:cubicBezTo>
                  <a:pt x="68" y="89"/>
                  <a:pt x="71" y="92"/>
                  <a:pt x="73" y="90"/>
                </a:cubicBezTo>
                <a:cubicBezTo>
                  <a:pt x="78" y="96"/>
                  <a:pt x="83" y="102"/>
                  <a:pt x="88" y="108"/>
                </a:cubicBezTo>
                <a:cubicBezTo>
                  <a:pt x="82" y="109"/>
                  <a:pt x="76" y="109"/>
                  <a:pt x="70" y="107"/>
                </a:cubicBezTo>
                <a:close/>
                <a:moveTo>
                  <a:pt x="90" y="106"/>
                </a:moveTo>
                <a:cubicBezTo>
                  <a:pt x="85" y="100"/>
                  <a:pt x="80" y="94"/>
                  <a:pt x="75" y="89"/>
                </a:cubicBezTo>
                <a:cubicBezTo>
                  <a:pt x="75" y="88"/>
                  <a:pt x="75" y="88"/>
                  <a:pt x="75" y="88"/>
                </a:cubicBezTo>
                <a:cubicBezTo>
                  <a:pt x="78" y="86"/>
                  <a:pt x="81" y="82"/>
                  <a:pt x="83" y="83"/>
                </a:cubicBezTo>
                <a:cubicBezTo>
                  <a:pt x="84" y="83"/>
                  <a:pt x="85" y="86"/>
                  <a:pt x="86" y="87"/>
                </a:cubicBezTo>
                <a:cubicBezTo>
                  <a:pt x="89" y="90"/>
                  <a:pt x="94" y="95"/>
                  <a:pt x="96" y="99"/>
                </a:cubicBezTo>
                <a:cubicBezTo>
                  <a:pt x="97" y="101"/>
                  <a:pt x="93" y="104"/>
                  <a:pt x="90" y="106"/>
                </a:cubicBezTo>
                <a:close/>
                <a:moveTo>
                  <a:pt x="104" y="62"/>
                </a:moveTo>
                <a:cubicBezTo>
                  <a:pt x="101" y="62"/>
                  <a:pt x="101" y="62"/>
                  <a:pt x="101" y="62"/>
                </a:cubicBezTo>
                <a:cubicBezTo>
                  <a:pt x="101" y="66"/>
                  <a:pt x="101" y="66"/>
                  <a:pt x="101" y="66"/>
                </a:cubicBezTo>
                <a:cubicBezTo>
                  <a:pt x="97" y="66"/>
                  <a:pt x="97" y="66"/>
                  <a:pt x="97" y="66"/>
                </a:cubicBezTo>
                <a:cubicBezTo>
                  <a:pt x="97" y="62"/>
                  <a:pt x="97" y="62"/>
                  <a:pt x="97" y="62"/>
                </a:cubicBezTo>
                <a:cubicBezTo>
                  <a:pt x="86" y="62"/>
                  <a:pt x="86" y="62"/>
                  <a:pt x="86" y="62"/>
                </a:cubicBezTo>
                <a:cubicBezTo>
                  <a:pt x="86" y="57"/>
                  <a:pt x="86" y="57"/>
                  <a:pt x="86" y="57"/>
                </a:cubicBezTo>
                <a:cubicBezTo>
                  <a:pt x="96" y="40"/>
                  <a:pt x="96" y="40"/>
                  <a:pt x="96" y="40"/>
                </a:cubicBezTo>
                <a:cubicBezTo>
                  <a:pt x="101" y="40"/>
                  <a:pt x="101" y="40"/>
                  <a:pt x="101" y="40"/>
                </a:cubicBezTo>
                <a:cubicBezTo>
                  <a:pt x="101" y="58"/>
                  <a:pt x="101" y="58"/>
                  <a:pt x="101" y="58"/>
                </a:cubicBezTo>
                <a:cubicBezTo>
                  <a:pt x="104" y="58"/>
                  <a:pt x="104" y="58"/>
                  <a:pt x="104" y="58"/>
                </a:cubicBezTo>
                <a:lnTo>
                  <a:pt x="104" y="62"/>
                </a:lnTo>
                <a:close/>
                <a:moveTo>
                  <a:pt x="122" y="72"/>
                </a:moveTo>
                <a:cubicBezTo>
                  <a:pt x="114" y="72"/>
                  <a:pt x="114" y="72"/>
                  <a:pt x="114" y="72"/>
                </a:cubicBezTo>
                <a:cubicBezTo>
                  <a:pt x="113" y="72"/>
                  <a:pt x="112" y="71"/>
                  <a:pt x="112" y="70"/>
                </a:cubicBezTo>
                <a:cubicBezTo>
                  <a:pt x="112" y="69"/>
                  <a:pt x="113" y="68"/>
                  <a:pt x="114" y="68"/>
                </a:cubicBezTo>
                <a:cubicBezTo>
                  <a:pt x="122" y="68"/>
                  <a:pt x="122" y="68"/>
                  <a:pt x="122" y="68"/>
                </a:cubicBezTo>
                <a:cubicBezTo>
                  <a:pt x="123" y="68"/>
                  <a:pt x="124" y="69"/>
                  <a:pt x="124" y="70"/>
                </a:cubicBezTo>
                <a:cubicBezTo>
                  <a:pt x="124" y="71"/>
                  <a:pt x="123" y="72"/>
                  <a:pt x="122" y="72"/>
                </a:cubicBezTo>
                <a:close/>
              </a:path>
            </a:pathLst>
          </a:custGeom>
          <a:solidFill>
            <a:srgbClr val="FFFFFF"/>
          </a:solidFill>
          <a:ln>
            <a:noFill/>
          </a:ln>
          <a:extLst/>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
        <p:nvSpPr>
          <p:cNvPr id="41" name="Freeform 30"/>
          <p:cNvSpPr>
            <a:spLocks noEditPoints="1"/>
          </p:cNvSpPr>
          <p:nvPr/>
        </p:nvSpPr>
        <p:spPr bwMode="auto">
          <a:xfrm>
            <a:off x="10861013" y="2642756"/>
            <a:ext cx="254092" cy="185002"/>
          </a:xfrm>
          <a:custGeom>
            <a:avLst/>
            <a:gdLst>
              <a:gd name="T0" fmla="*/ 9 w 140"/>
              <a:gd name="T1" fmla="*/ 0 h 102"/>
              <a:gd name="T2" fmla="*/ 0 w 140"/>
              <a:gd name="T3" fmla="*/ 93 h 102"/>
              <a:gd name="T4" fmla="*/ 131 w 140"/>
              <a:gd name="T5" fmla="*/ 102 h 102"/>
              <a:gd name="T6" fmla="*/ 140 w 140"/>
              <a:gd name="T7" fmla="*/ 9 h 102"/>
              <a:gd name="T8" fmla="*/ 136 w 140"/>
              <a:gd name="T9" fmla="*/ 93 h 102"/>
              <a:gd name="T10" fmla="*/ 9 w 140"/>
              <a:gd name="T11" fmla="*/ 98 h 102"/>
              <a:gd name="T12" fmla="*/ 4 w 140"/>
              <a:gd name="T13" fmla="*/ 9 h 102"/>
              <a:gd name="T14" fmla="*/ 131 w 140"/>
              <a:gd name="T15" fmla="*/ 4 h 102"/>
              <a:gd name="T16" fmla="*/ 136 w 140"/>
              <a:gd name="T17" fmla="*/ 93 h 102"/>
              <a:gd name="T18" fmla="*/ 129 w 140"/>
              <a:gd name="T19" fmla="*/ 11 h 102"/>
              <a:gd name="T20" fmla="*/ 11 w 140"/>
              <a:gd name="T21" fmla="*/ 32 h 102"/>
              <a:gd name="T22" fmla="*/ 11 w 140"/>
              <a:gd name="T23" fmla="*/ 70 h 102"/>
              <a:gd name="T24" fmla="*/ 129 w 140"/>
              <a:gd name="T25" fmla="*/ 91 h 102"/>
              <a:gd name="T26" fmla="*/ 11 w 140"/>
              <a:gd name="T27" fmla="*/ 70 h 102"/>
              <a:gd name="T28" fmla="*/ 51 w 140"/>
              <a:gd name="T29" fmla="*/ 65 h 102"/>
              <a:gd name="T30" fmla="*/ 62 w 140"/>
              <a:gd name="T31" fmla="*/ 37 h 102"/>
              <a:gd name="T32" fmla="*/ 49 w 140"/>
              <a:gd name="T33" fmla="*/ 37 h 102"/>
              <a:gd name="T34" fmla="*/ 39 w 140"/>
              <a:gd name="T35" fmla="*/ 65 h 102"/>
              <a:gd name="T36" fmla="*/ 28 w 140"/>
              <a:gd name="T37" fmla="*/ 37 h 102"/>
              <a:gd name="T38" fmla="*/ 38 w 140"/>
              <a:gd name="T39" fmla="*/ 58 h 102"/>
              <a:gd name="T40" fmla="*/ 95 w 140"/>
              <a:gd name="T41" fmla="*/ 59 h 102"/>
              <a:gd name="T42" fmla="*/ 106 w 140"/>
              <a:gd name="T43" fmla="*/ 65 h 102"/>
              <a:gd name="T44" fmla="*/ 107 w 140"/>
              <a:gd name="T45" fmla="*/ 37 h 102"/>
              <a:gd name="T46" fmla="*/ 86 w 140"/>
              <a:gd name="T47" fmla="*/ 65 h 102"/>
              <a:gd name="T48" fmla="*/ 95 w 140"/>
              <a:gd name="T49" fmla="*/ 59 h 102"/>
              <a:gd name="T50" fmla="*/ 105 w 140"/>
              <a:gd name="T51" fmla="*/ 54 h 102"/>
              <a:gd name="T52" fmla="*/ 103 w 140"/>
              <a:gd name="T53" fmla="*/ 43 h 102"/>
              <a:gd name="T54" fmla="*/ 79 w 140"/>
              <a:gd name="T55" fmla="*/ 57 h 102"/>
              <a:gd name="T56" fmla="*/ 74 w 140"/>
              <a:gd name="T57" fmla="*/ 53 h 102"/>
              <a:gd name="T58" fmla="*/ 67 w 140"/>
              <a:gd name="T59" fmla="*/ 48 h 102"/>
              <a:gd name="T60" fmla="*/ 69 w 140"/>
              <a:gd name="T61" fmla="*/ 39 h 102"/>
              <a:gd name="T62" fmla="*/ 83 w 140"/>
              <a:gd name="T63" fmla="*/ 39 h 102"/>
              <a:gd name="T64" fmla="*/ 81 w 140"/>
              <a:gd name="T65" fmla="*/ 45 h 102"/>
              <a:gd name="T66" fmla="*/ 76 w 140"/>
              <a:gd name="T67" fmla="*/ 41 h 102"/>
              <a:gd name="T68" fmla="*/ 72 w 140"/>
              <a:gd name="T69" fmla="*/ 44 h 102"/>
              <a:gd name="T70" fmla="*/ 77 w 140"/>
              <a:gd name="T71" fmla="*/ 48 h 102"/>
              <a:gd name="T72" fmla="*/ 84 w 140"/>
              <a:gd name="T73" fmla="*/ 56 h 102"/>
              <a:gd name="T74" fmla="*/ 74 w 140"/>
              <a:gd name="T75" fmla="*/ 65 h 102"/>
              <a:gd name="T76" fmla="*/ 64 w 140"/>
              <a:gd name="T77" fmla="*/ 61 h 102"/>
              <a:gd name="T78" fmla="*/ 68 w 140"/>
              <a:gd name="T79" fmla="*/ 56 h 102"/>
              <a:gd name="T80" fmla="*/ 74 w 140"/>
              <a:gd name="T81" fmla="*/ 60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0" h="102">
                <a:moveTo>
                  <a:pt x="131" y="0"/>
                </a:moveTo>
                <a:cubicBezTo>
                  <a:pt x="9" y="0"/>
                  <a:pt x="9" y="0"/>
                  <a:pt x="9" y="0"/>
                </a:cubicBezTo>
                <a:cubicBezTo>
                  <a:pt x="4" y="0"/>
                  <a:pt x="0" y="4"/>
                  <a:pt x="0" y="9"/>
                </a:cubicBezTo>
                <a:cubicBezTo>
                  <a:pt x="0" y="93"/>
                  <a:pt x="0" y="93"/>
                  <a:pt x="0" y="93"/>
                </a:cubicBezTo>
                <a:cubicBezTo>
                  <a:pt x="0" y="98"/>
                  <a:pt x="4" y="102"/>
                  <a:pt x="9" y="102"/>
                </a:cubicBezTo>
                <a:cubicBezTo>
                  <a:pt x="131" y="102"/>
                  <a:pt x="131" y="102"/>
                  <a:pt x="131" y="102"/>
                </a:cubicBezTo>
                <a:cubicBezTo>
                  <a:pt x="136" y="102"/>
                  <a:pt x="140" y="98"/>
                  <a:pt x="140" y="93"/>
                </a:cubicBezTo>
                <a:cubicBezTo>
                  <a:pt x="140" y="9"/>
                  <a:pt x="140" y="9"/>
                  <a:pt x="140" y="9"/>
                </a:cubicBezTo>
                <a:cubicBezTo>
                  <a:pt x="140" y="4"/>
                  <a:pt x="136" y="0"/>
                  <a:pt x="131" y="0"/>
                </a:cubicBezTo>
                <a:close/>
                <a:moveTo>
                  <a:pt x="136" y="93"/>
                </a:moveTo>
                <a:cubicBezTo>
                  <a:pt x="136" y="96"/>
                  <a:pt x="134" y="98"/>
                  <a:pt x="131" y="98"/>
                </a:cubicBezTo>
                <a:cubicBezTo>
                  <a:pt x="9" y="98"/>
                  <a:pt x="9" y="98"/>
                  <a:pt x="9" y="98"/>
                </a:cubicBezTo>
                <a:cubicBezTo>
                  <a:pt x="6" y="98"/>
                  <a:pt x="4" y="96"/>
                  <a:pt x="4" y="93"/>
                </a:cubicBezTo>
                <a:cubicBezTo>
                  <a:pt x="4" y="9"/>
                  <a:pt x="4" y="9"/>
                  <a:pt x="4" y="9"/>
                </a:cubicBezTo>
                <a:cubicBezTo>
                  <a:pt x="4" y="6"/>
                  <a:pt x="6" y="4"/>
                  <a:pt x="9" y="4"/>
                </a:cubicBezTo>
                <a:cubicBezTo>
                  <a:pt x="131" y="4"/>
                  <a:pt x="131" y="4"/>
                  <a:pt x="131" y="4"/>
                </a:cubicBezTo>
                <a:cubicBezTo>
                  <a:pt x="134" y="4"/>
                  <a:pt x="136" y="6"/>
                  <a:pt x="136" y="9"/>
                </a:cubicBezTo>
                <a:lnTo>
                  <a:pt x="136" y="93"/>
                </a:lnTo>
                <a:close/>
                <a:moveTo>
                  <a:pt x="11" y="11"/>
                </a:moveTo>
                <a:cubicBezTo>
                  <a:pt x="129" y="11"/>
                  <a:pt x="129" y="11"/>
                  <a:pt x="129" y="11"/>
                </a:cubicBezTo>
                <a:cubicBezTo>
                  <a:pt x="129" y="32"/>
                  <a:pt x="129" y="32"/>
                  <a:pt x="129" y="32"/>
                </a:cubicBezTo>
                <a:cubicBezTo>
                  <a:pt x="11" y="32"/>
                  <a:pt x="11" y="32"/>
                  <a:pt x="11" y="32"/>
                </a:cubicBezTo>
                <a:lnTo>
                  <a:pt x="11" y="11"/>
                </a:lnTo>
                <a:close/>
                <a:moveTo>
                  <a:pt x="11" y="70"/>
                </a:moveTo>
                <a:cubicBezTo>
                  <a:pt x="129" y="70"/>
                  <a:pt x="129" y="70"/>
                  <a:pt x="129" y="70"/>
                </a:cubicBezTo>
                <a:cubicBezTo>
                  <a:pt x="129" y="91"/>
                  <a:pt x="129" y="91"/>
                  <a:pt x="129" y="91"/>
                </a:cubicBezTo>
                <a:cubicBezTo>
                  <a:pt x="11" y="91"/>
                  <a:pt x="11" y="91"/>
                  <a:pt x="11" y="91"/>
                </a:cubicBezTo>
                <a:lnTo>
                  <a:pt x="11" y="70"/>
                </a:lnTo>
                <a:close/>
                <a:moveTo>
                  <a:pt x="57" y="65"/>
                </a:moveTo>
                <a:cubicBezTo>
                  <a:pt x="51" y="65"/>
                  <a:pt x="51" y="65"/>
                  <a:pt x="51" y="65"/>
                </a:cubicBezTo>
                <a:cubicBezTo>
                  <a:pt x="57" y="37"/>
                  <a:pt x="57" y="37"/>
                  <a:pt x="57" y="37"/>
                </a:cubicBezTo>
                <a:cubicBezTo>
                  <a:pt x="62" y="37"/>
                  <a:pt x="62" y="37"/>
                  <a:pt x="62" y="37"/>
                </a:cubicBezTo>
                <a:lnTo>
                  <a:pt x="57" y="65"/>
                </a:lnTo>
                <a:close/>
                <a:moveTo>
                  <a:pt x="49" y="37"/>
                </a:moveTo>
                <a:cubicBezTo>
                  <a:pt x="55" y="37"/>
                  <a:pt x="55" y="37"/>
                  <a:pt x="55" y="37"/>
                </a:cubicBezTo>
                <a:cubicBezTo>
                  <a:pt x="39" y="65"/>
                  <a:pt x="39" y="65"/>
                  <a:pt x="39" y="65"/>
                </a:cubicBezTo>
                <a:cubicBezTo>
                  <a:pt x="33" y="65"/>
                  <a:pt x="33" y="65"/>
                  <a:pt x="33" y="65"/>
                </a:cubicBezTo>
                <a:cubicBezTo>
                  <a:pt x="28" y="37"/>
                  <a:pt x="28" y="37"/>
                  <a:pt x="28" y="37"/>
                </a:cubicBezTo>
                <a:cubicBezTo>
                  <a:pt x="34" y="37"/>
                  <a:pt x="34" y="37"/>
                  <a:pt x="34" y="37"/>
                </a:cubicBezTo>
                <a:cubicBezTo>
                  <a:pt x="38" y="58"/>
                  <a:pt x="38" y="58"/>
                  <a:pt x="38" y="58"/>
                </a:cubicBezTo>
                <a:lnTo>
                  <a:pt x="49" y="37"/>
                </a:lnTo>
                <a:close/>
                <a:moveTo>
                  <a:pt x="95" y="59"/>
                </a:moveTo>
                <a:cubicBezTo>
                  <a:pt x="106" y="59"/>
                  <a:pt x="106" y="59"/>
                  <a:pt x="106" y="59"/>
                </a:cubicBezTo>
                <a:cubicBezTo>
                  <a:pt x="106" y="65"/>
                  <a:pt x="106" y="65"/>
                  <a:pt x="106" y="65"/>
                </a:cubicBezTo>
                <a:cubicBezTo>
                  <a:pt x="112" y="65"/>
                  <a:pt x="112" y="65"/>
                  <a:pt x="112" y="65"/>
                </a:cubicBezTo>
                <a:cubicBezTo>
                  <a:pt x="107" y="37"/>
                  <a:pt x="107" y="37"/>
                  <a:pt x="107" y="37"/>
                </a:cubicBezTo>
                <a:cubicBezTo>
                  <a:pt x="101" y="37"/>
                  <a:pt x="101" y="37"/>
                  <a:pt x="101" y="37"/>
                </a:cubicBezTo>
                <a:cubicBezTo>
                  <a:pt x="86" y="65"/>
                  <a:pt x="86" y="65"/>
                  <a:pt x="86" y="65"/>
                </a:cubicBezTo>
                <a:cubicBezTo>
                  <a:pt x="91" y="65"/>
                  <a:pt x="91" y="65"/>
                  <a:pt x="91" y="65"/>
                </a:cubicBezTo>
                <a:lnTo>
                  <a:pt x="95" y="59"/>
                </a:lnTo>
                <a:close/>
                <a:moveTo>
                  <a:pt x="103" y="43"/>
                </a:moveTo>
                <a:cubicBezTo>
                  <a:pt x="105" y="54"/>
                  <a:pt x="105" y="54"/>
                  <a:pt x="105" y="54"/>
                </a:cubicBezTo>
                <a:cubicBezTo>
                  <a:pt x="97" y="54"/>
                  <a:pt x="97" y="54"/>
                  <a:pt x="97" y="54"/>
                </a:cubicBezTo>
                <a:lnTo>
                  <a:pt x="103" y="43"/>
                </a:lnTo>
                <a:close/>
                <a:moveTo>
                  <a:pt x="78" y="59"/>
                </a:moveTo>
                <a:cubicBezTo>
                  <a:pt x="78" y="59"/>
                  <a:pt x="79" y="58"/>
                  <a:pt x="79" y="57"/>
                </a:cubicBezTo>
                <a:cubicBezTo>
                  <a:pt x="79" y="56"/>
                  <a:pt x="79" y="56"/>
                  <a:pt x="78" y="55"/>
                </a:cubicBezTo>
                <a:cubicBezTo>
                  <a:pt x="77" y="55"/>
                  <a:pt x="76" y="54"/>
                  <a:pt x="74" y="53"/>
                </a:cubicBezTo>
                <a:cubicBezTo>
                  <a:pt x="72" y="52"/>
                  <a:pt x="70" y="51"/>
                  <a:pt x="69" y="51"/>
                </a:cubicBezTo>
                <a:cubicBezTo>
                  <a:pt x="68" y="50"/>
                  <a:pt x="68" y="49"/>
                  <a:pt x="67" y="48"/>
                </a:cubicBezTo>
                <a:cubicBezTo>
                  <a:pt x="66" y="47"/>
                  <a:pt x="66" y="46"/>
                  <a:pt x="66" y="45"/>
                </a:cubicBezTo>
                <a:cubicBezTo>
                  <a:pt x="66" y="43"/>
                  <a:pt x="67" y="41"/>
                  <a:pt x="69" y="39"/>
                </a:cubicBezTo>
                <a:cubicBezTo>
                  <a:pt x="70" y="38"/>
                  <a:pt x="73" y="37"/>
                  <a:pt x="76" y="37"/>
                </a:cubicBezTo>
                <a:cubicBezTo>
                  <a:pt x="79" y="37"/>
                  <a:pt x="82" y="38"/>
                  <a:pt x="83" y="39"/>
                </a:cubicBezTo>
                <a:cubicBezTo>
                  <a:pt x="85" y="41"/>
                  <a:pt x="86" y="43"/>
                  <a:pt x="86" y="45"/>
                </a:cubicBezTo>
                <a:cubicBezTo>
                  <a:pt x="81" y="45"/>
                  <a:pt x="81" y="45"/>
                  <a:pt x="81" y="45"/>
                </a:cubicBezTo>
                <a:cubicBezTo>
                  <a:pt x="81" y="44"/>
                  <a:pt x="80" y="43"/>
                  <a:pt x="79" y="42"/>
                </a:cubicBezTo>
                <a:cubicBezTo>
                  <a:pt x="79" y="42"/>
                  <a:pt x="77" y="41"/>
                  <a:pt x="76" y="41"/>
                </a:cubicBezTo>
                <a:cubicBezTo>
                  <a:pt x="74" y="41"/>
                  <a:pt x="73" y="42"/>
                  <a:pt x="73" y="42"/>
                </a:cubicBezTo>
                <a:cubicBezTo>
                  <a:pt x="72" y="43"/>
                  <a:pt x="72" y="43"/>
                  <a:pt x="72" y="44"/>
                </a:cubicBezTo>
                <a:cubicBezTo>
                  <a:pt x="72" y="45"/>
                  <a:pt x="72" y="46"/>
                  <a:pt x="72" y="46"/>
                </a:cubicBezTo>
                <a:cubicBezTo>
                  <a:pt x="73" y="47"/>
                  <a:pt x="74" y="47"/>
                  <a:pt x="77" y="48"/>
                </a:cubicBezTo>
                <a:cubicBezTo>
                  <a:pt x="80" y="50"/>
                  <a:pt x="82" y="51"/>
                  <a:pt x="83" y="52"/>
                </a:cubicBezTo>
                <a:cubicBezTo>
                  <a:pt x="84" y="53"/>
                  <a:pt x="84" y="54"/>
                  <a:pt x="84" y="56"/>
                </a:cubicBezTo>
                <a:cubicBezTo>
                  <a:pt x="84" y="59"/>
                  <a:pt x="84" y="61"/>
                  <a:pt x="82" y="63"/>
                </a:cubicBezTo>
                <a:cubicBezTo>
                  <a:pt x="80" y="64"/>
                  <a:pt x="77" y="65"/>
                  <a:pt x="74" y="65"/>
                </a:cubicBezTo>
                <a:cubicBezTo>
                  <a:pt x="71" y="65"/>
                  <a:pt x="69" y="65"/>
                  <a:pt x="67" y="64"/>
                </a:cubicBezTo>
                <a:cubicBezTo>
                  <a:pt x="66" y="63"/>
                  <a:pt x="64" y="62"/>
                  <a:pt x="64" y="61"/>
                </a:cubicBezTo>
                <a:cubicBezTo>
                  <a:pt x="63" y="59"/>
                  <a:pt x="63" y="58"/>
                  <a:pt x="63" y="56"/>
                </a:cubicBezTo>
                <a:cubicBezTo>
                  <a:pt x="68" y="56"/>
                  <a:pt x="68" y="56"/>
                  <a:pt x="68" y="56"/>
                </a:cubicBezTo>
                <a:cubicBezTo>
                  <a:pt x="68" y="57"/>
                  <a:pt x="69" y="58"/>
                  <a:pt x="69" y="59"/>
                </a:cubicBezTo>
                <a:cubicBezTo>
                  <a:pt x="70" y="60"/>
                  <a:pt x="71" y="60"/>
                  <a:pt x="74" y="60"/>
                </a:cubicBezTo>
                <a:cubicBezTo>
                  <a:pt x="75" y="60"/>
                  <a:pt x="77" y="60"/>
                  <a:pt x="78" y="59"/>
                </a:cubicBezTo>
                <a:close/>
              </a:path>
            </a:pathLst>
          </a:custGeom>
          <a:solidFill>
            <a:srgbClr val="FFFFFF"/>
          </a:solidFill>
          <a:ln>
            <a:noFill/>
          </a:ln>
          <a:extLst/>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
        <p:nvSpPr>
          <p:cNvPr id="42" name="TextBox 41"/>
          <p:cNvSpPr txBox="1"/>
          <p:nvPr/>
        </p:nvSpPr>
        <p:spPr>
          <a:xfrm>
            <a:off x="1615117" y="2629052"/>
            <a:ext cx="2955173" cy="307777"/>
          </a:xfrm>
          <a:prstGeom prst="rect">
            <a:avLst/>
          </a:prstGeom>
          <a:noFill/>
        </p:spPr>
        <p:txBody>
          <a:bodyPr wrap="square" rtlCol="0">
            <a:spAutoFit/>
          </a:bodyPr>
          <a:lstStyle/>
          <a:p>
            <a:r>
              <a:rPr lang="zh-CN" altLang="en-US" sz="1400" b="1" dirty="0" smtClean="0"/>
              <a:t>突出抓好习近平法治思想学习宣传</a:t>
            </a:r>
            <a:endParaRPr lang="zh-CN" altLang="en-US" sz="1400" dirty="0"/>
          </a:p>
        </p:txBody>
      </p:sp>
      <p:sp>
        <p:nvSpPr>
          <p:cNvPr id="45" name="TextBox 42"/>
          <p:cNvSpPr txBox="1"/>
          <p:nvPr/>
        </p:nvSpPr>
        <p:spPr>
          <a:xfrm>
            <a:off x="1615117" y="3844723"/>
            <a:ext cx="2513823" cy="523220"/>
          </a:xfrm>
          <a:prstGeom prst="rect">
            <a:avLst/>
          </a:prstGeom>
          <a:noFill/>
        </p:spPr>
        <p:txBody>
          <a:bodyPr wrap="square" rtlCol="0">
            <a:spAutoFit/>
          </a:bodyPr>
          <a:lstStyle/>
          <a:p>
            <a:r>
              <a:rPr lang="zh-CN" altLang="en-US" sz="1400" b="1" dirty="0" smtClean="0"/>
              <a:t>开展以宪法为核心的中国特色社会主义法律体系学习教育</a:t>
            </a:r>
            <a:endParaRPr lang="zh-CN" altLang="en-US" sz="1400" dirty="0"/>
          </a:p>
        </p:txBody>
      </p:sp>
      <p:sp>
        <p:nvSpPr>
          <p:cNvPr id="46" name="TextBox 43"/>
          <p:cNvSpPr txBox="1"/>
          <p:nvPr/>
        </p:nvSpPr>
        <p:spPr>
          <a:xfrm>
            <a:off x="1671678" y="5064998"/>
            <a:ext cx="2334714" cy="372410"/>
          </a:xfrm>
          <a:prstGeom prst="rect">
            <a:avLst/>
          </a:prstGeom>
          <a:noFill/>
        </p:spPr>
        <p:txBody>
          <a:bodyPr wrap="square" rtlCol="0">
            <a:spAutoFit/>
          </a:bodyPr>
          <a:lstStyle/>
          <a:p>
            <a:pPr>
              <a:lnSpc>
                <a:spcPct val="130000"/>
              </a:lnSpc>
            </a:pPr>
            <a:r>
              <a:rPr lang="zh-CN" altLang="en-US" sz="1400" b="1" dirty="0" smtClean="0"/>
              <a:t>加强党内法规制度学习教育</a:t>
            </a:r>
            <a:endParaRPr lang="zh-CN" altLang="en-US" sz="1400" dirty="0">
              <a:solidFill>
                <a:schemeClr val="tx1">
                  <a:lumMod val="65000"/>
                  <a:lumOff val="35000"/>
                </a:schemeClr>
              </a:solidFill>
              <a:cs typeface="+mn-ea"/>
              <a:sym typeface="+mn-lt"/>
            </a:endParaRPr>
          </a:p>
        </p:txBody>
      </p:sp>
      <p:sp>
        <p:nvSpPr>
          <p:cNvPr id="47" name="TextBox 44"/>
          <p:cNvSpPr txBox="1"/>
          <p:nvPr/>
        </p:nvSpPr>
        <p:spPr>
          <a:xfrm>
            <a:off x="7782186" y="2487650"/>
            <a:ext cx="2836858" cy="625171"/>
          </a:xfrm>
          <a:prstGeom prst="rect">
            <a:avLst/>
          </a:prstGeom>
          <a:noFill/>
        </p:spPr>
        <p:txBody>
          <a:bodyPr wrap="square" rtlCol="0">
            <a:spAutoFit/>
          </a:bodyPr>
          <a:lstStyle/>
          <a:p>
            <a:pPr>
              <a:lnSpc>
                <a:spcPct val="130000"/>
              </a:lnSpc>
            </a:pPr>
            <a:r>
              <a:rPr lang="zh-CN" altLang="en-US" sz="1400" b="1" dirty="0" smtClean="0"/>
              <a:t>坚持常态化统计法律法规学习宣传教育</a:t>
            </a:r>
            <a:endParaRPr lang="zh-CN" altLang="en-US" sz="1400" dirty="0">
              <a:solidFill>
                <a:schemeClr val="tx1">
                  <a:lumMod val="65000"/>
                  <a:lumOff val="35000"/>
                </a:schemeClr>
              </a:solidFill>
              <a:cs typeface="+mn-ea"/>
              <a:sym typeface="+mn-lt"/>
            </a:endParaRPr>
          </a:p>
        </p:txBody>
      </p:sp>
      <p:sp>
        <p:nvSpPr>
          <p:cNvPr id="48" name="TextBox 45"/>
          <p:cNvSpPr txBox="1"/>
          <p:nvPr/>
        </p:nvSpPr>
        <p:spPr>
          <a:xfrm>
            <a:off x="8247626" y="3741028"/>
            <a:ext cx="2371417" cy="523220"/>
          </a:xfrm>
          <a:prstGeom prst="rect">
            <a:avLst/>
          </a:prstGeom>
          <a:noFill/>
        </p:spPr>
        <p:txBody>
          <a:bodyPr wrap="square" rtlCol="0">
            <a:spAutoFit/>
          </a:bodyPr>
          <a:lstStyle/>
          <a:p>
            <a:r>
              <a:rPr lang="zh-CN" altLang="en-US" sz="1400" b="1" dirty="0" smtClean="0"/>
              <a:t>广泛开展省委、省政府关于统计工作部署要求学习教育</a:t>
            </a:r>
            <a:endParaRPr lang="zh-CN" altLang="en-US" sz="1400" dirty="0"/>
          </a:p>
        </p:txBody>
      </p:sp>
      <p:sp>
        <p:nvSpPr>
          <p:cNvPr id="50" name="文本框 49"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SpPr txBox="1"/>
          <p:nvPr/>
        </p:nvSpPr>
        <p:spPr>
          <a:xfrm>
            <a:off x="1079461" y="419481"/>
            <a:ext cx="492443" cy="461665"/>
          </a:xfrm>
          <a:prstGeom prst="rect">
            <a:avLst/>
          </a:prstGeom>
          <a:noFill/>
        </p:spPr>
        <p:txBody>
          <a:bodyPr wrap="none" rtlCol="0">
            <a:spAutoFit/>
          </a:bodyPr>
          <a:lstStyle/>
          <a:p>
            <a:r>
              <a:rPr lang="zh-CN" altLang="en-US" sz="2400" b="1" dirty="0" smtClean="0">
                <a:solidFill>
                  <a:srgbClr val="FFFFFF"/>
                </a:solidFill>
                <a:cs typeface="+mn-ea"/>
                <a:sym typeface="+mn-lt"/>
              </a:rPr>
              <a:t>二</a:t>
            </a:r>
            <a:endParaRPr lang="zh-CN" altLang="en-US" sz="2400" b="1" dirty="0">
              <a:solidFill>
                <a:srgbClr val="FFFFFF"/>
              </a:solidFill>
              <a:cs typeface="+mn-ea"/>
              <a:sym typeface="+mn-lt"/>
            </a:endParaRPr>
          </a:p>
        </p:txBody>
      </p:sp>
      <p:sp>
        <p:nvSpPr>
          <p:cNvPr id="54" name="Oval 13"/>
          <p:cNvSpPr>
            <a:spLocks noChangeArrowheads="1"/>
          </p:cNvSpPr>
          <p:nvPr/>
        </p:nvSpPr>
        <p:spPr bwMode="auto">
          <a:xfrm>
            <a:off x="838985" y="4865801"/>
            <a:ext cx="772998" cy="744718"/>
          </a:xfrm>
          <a:prstGeom prst="ellipse">
            <a:avLst/>
          </a:prstGeom>
          <a:solidFill>
            <a:srgbClr val="124062"/>
          </a:solidFill>
          <a:ln w="25400">
            <a:noFill/>
          </a:ln>
          <a:effectLst>
            <a:outerShdw blurRad="1016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zh-CN" altLang="en-US" sz="1400" b="1" dirty="0" smtClean="0">
                <a:solidFill>
                  <a:srgbClr val="FFFFFF"/>
                </a:solidFill>
                <a:cs typeface="+mn-ea"/>
                <a:sym typeface="+mn-lt"/>
              </a:rPr>
              <a:t>（三）</a:t>
            </a:r>
            <a:endParaRPr lang="zh-CN" altLang="en-US" sz="1400" b="1" dirty="0">
              <a:solidFill>
                <a:srgbClr val="FFFFFF"/>
              </a:solidFill>
              <a:cs typeface="+mn-ea"/>
              <a:sym typeface="+mn-lt"/>
            </a:endParaRPr>
          </a:p>
        </p:txBody>
      </p:sp>
      <p:sp>
        <p:nvSpPr>
          <p:cNvPr id="55" name="Oval 14"/>
          <p:cNvSpPr>
            <a:spLocks noChangeArrowheads="1"/>
          </p:cNvSpPr>
          <p:nvPr/>
        </p:nvSpPr>
        <p:spPr bwMode="auto">
          <a:xfrm>
            <a:off x="10597300" y="2273429"/>
            <a:ext cx="801278" cy="782425"/>
          </a:xfrm>
          <a:prstGeom prst="ellipse">
            <a:avLst/>
          </a:prstGeom>
          <a:solidFill>
            <a:srgbClr val="537285"/>
          </a:solidFill>
          <a:ln w="25400">
            <a:noFill/>
          </a:ln>
          <a:effectLst>
            <a:outerShdw blurRad="1016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zh-CN" altLang="en-US" sz="1400" b="1" dirty="0" smtClean="0">
                <a:solidFill>
                  <a:srgbClr val="FFFFFF"/>
                </a:solidFill>
                <a:cs typeface="+mn-ea"/>
                <a:sym typeface="+mn-lt"/>
              </a:rPr>
              <a:t>（四）</a:t>
            </a:r>
            <a:endParaRPr lang="zh-CN" altLang="en-US" sz="1400" b="1" dirty="0">
              <a:solidFill>
                <a:srgbClr val="FFFFFF"/>
              </a:solidFill>
              <a:cs typeface="+mn-ea"/>
              <a:sym typeface="+mn-lt"/>
            </a:endParaRPr>
          </a:p>
        </p:txBody>
      </p:sp>
      <p:sp>
        <p:nvSpPr>
          <p:cNvPr id="56" name="Oval 13"/>
          <p:cNvSpPr>
            <a:spLocks noChangeArrowheads="1"/>
          </p:cNvSpPr>
          <p:nvPr/>
        </p:nvSpPr>
        <p:spPr bwMode="auto">
          <a:xfrm>
            <a:off x="10663286" y="3679594"/>
            <a:ext cx="772998" cy="744718"/>
          </a:xfrm>
          <a:prstGeom prst="ellipse">
            <a:avLst/>
          </a:prstGeom>
          <a:solidFill>
            <a:srgbClr val="124062"/>
          </a:solidFill>
          <a:ln w="25400">
            <a:noFill/>
          </a:ln>
          <a:effectLst>
            <a:outerShdw blurRad="1016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zh-CN" altLang="en-US" sz="1400" b="1" dirty="0" smtClean="0">
                <a:solidFill>
                  <a:srgbClr val="FFFFFF"/>
                </a:solidFill>
                <a:cs typeface="+mn-ea"/>
                <a:sym typeface="+mn-lt"/>
              </a:rPr>
              <a:t>（五）</a:t>
            </a:r>
            <a:endParaRPr lang="zh-CN" altLang="en-US" sz="1400" b="1" dirty="0">
              <a:solidFill>
                <a:srgbClr val="FFFFFF"/>
              </a:solidFill>
              <a:cs typeface="+mn-ea"/>
              <a:sym typeface="+mn-lt"/>
            </a:endParaRPr>
          </a:p>
        </p:txBody>
      </p:sp>
    </p:spTree>
    <p:extLst>
      <p:ext uri="{BB962C8B-B14F-4D97-AF65-F5344CB8AC3E}">
        <p14:creationId xmlns:p14="http://schemas.microsoft.com/office/powerpoint/2010/main" val="6417929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fltVal val="0"/>
                                          </p:val>
                                        </p:tav>
                                        <p:tav tm="100000">
                                          <p:val>
                                            <p:strVal val="#ppt_w"/>
                                          </p:val>
                                        </p:tav>
                                      </p:tavLst>
                                    </p:anim>
                                    <p:anim calcmode="lin" valueType="num">
                                      <p:cBhvr>
                                        <p:cTn id="8" dur="1000" fill="hold"/>
                                        <p:tgtEl>
                                          <p:spTgt spid="11"/>
                                        </p:tgtEl>
                                        <p:attrNameLst>
                                          <p:attrName>ppt_h</p:attrName>
                                        </p:attrNameLst>
                                      </p:cBhvr>
                                      <p:tavLst>
                                        <p:tav tm="0">
                                          <p:val>
                                            <p:fltVal val="0"/>
                                          </p:val>
                                        </p:tav>
                                        <p:tav tm="100000">
                                          <p:val>
                                            <p:strVal val="#ppt_h"/>
                                          </p:val>
                                        </p:tav>
                                      </p:tavLst>
                                    </p:anim>
                                    <p:animEffect transition="in" filter="fade">
                                      <p:cBhvr>
                                        <p:cTn id="9" dur="1000"/>
                                        <p:tgtEl>
                                          <p:spTgt spid="11"/>
                                        </p:tgtEl>
                                      </p:cBhvr>
                                    </p:animEffect>
                                  </p:childTnLst>
                                </p:cTn>
                              </p:par>
                            </p:childTnLst>
                          </p:cTn>
                        </p:par>
                        <p:par>
                          <p:cTn id="10" fill="hold">
                            <p:stCondLst>
                              <p:cond delay="1000"/>
                            </p:stCondLst>
                            <p:childTnLst>
                              <p:par>
                                <p:cTn id="11" presetID="2" presetClass="entr" presetSubtype="8" decel="100000" fill="hold" grpId="0" nodeType="afterEffect">
                                  <p:stCondLst>
                                    <p:cond delay="0"/>
                                  </p:stCondLst>
                                  <p:childTnLst>
                                    <p:set>
                                      <p:cBhvr>
                                        <p:cTn id="12" dur="1" fill="hold">
                                          <p:stCondLst>
                                            <p:cond delay="0"/>
                                          </p:stCondLst>
                                        </p:cTn>
                                        <p:tgtEl>
                                          <p:spTgt spid="30"/>
                                        </p:tgtEl>
                                        <p:attrNameLst>
                                          <p:attrName>style.visibility</p:attrName>
                                        </p:attrNameLst>
                                      </p:cBhvr>
                                      <p:to>
                                        <p:strVal val="visible"/>
                                      </p:to>
                                    </p:set>
                                    <p:anim calcmode="lin" valueType="num">
                                      <p:cBhvr additive="base">
                                        <p:cTn id="13" dur="500" fill="hold"/>
                                        <p:tgtEl>
                                          <p:spTgt spid="30"/>
                                        </p:tgtEl>
                                        <p:attrNameLst>
                                          <p:attrName>ppt_x</p:attrName>
                                        </p:attrNameLst>
                                      </p:cBhvr>
                                      <p:tavLst>
                                        <p:tav tm="0">
                                          <p:val>
                                            <p:strVal val="0-#ppt_w/2"/>
                                          </p:val>
                                        </p:tav>
                                        <p:tav tm="100000">
                                          <p:val>
                                            <p:strVal val="#ppt_x"/>
                                          </p:val>
                                        </p:tav>
                                      </p:tavLst>
                                    </p:anim>
                                    <p:anim calcmode="lin" valueType="num">
                                      <p:cBhvr additive="base">
                                        <p:cTn id="14" dur="500" fill="hold"/>
                                        <p:tgtEl>
                                          <p:spTgt spid="30"/>
                                        </p:tgtEl>
                                        <p:attrNameLst>
                                          <p:attrName>ppt_y</p:attrName>
                                        </p:attrNameLst>
                                      </p:cBhvr>
                                      <p:tavLst>
                                        <p:tav tm="0">
                                          <p:val>
                                            <p:strVal val="#ppt_y"/>
                                          </p:val>
                                        </p:tav>
                                        <p:tav tm="100000">
                                          <p:val>
                                            <p:strVal val="#ppt_y"/>
                                          </p:val>
                                        </p:tav>
                                      </p:tavLst>
                                    </p:anim>
                                  </p:childTnLst>
                                </p:cTn>
                              </p:par>
                              <p:par>
                                <p:cTn id="15" presetID="2" presetClass="entr" presetSubtype="8" decel="100000" fill="hold" grpId="0" nodeType="withEffect">
                                  <p:stCondLst>
                                    <p:cond delay="100"/>
                                  </p:stCondLst>
                                  <p:childTnLst>
                                    <p:set>
                                      <p:cBhvr>
                                        <p:cTn id="16" dur="1" fill="hold">
                                          <p:stCondLst>
                                            <p:cond delay="0"/>
                                          </p:stCondLst>
                                        </p:cTn>
                                        <p:tgtEl>
                                          <p:spTgt spid="31"/>
                                        </p:tgtEl>
                                        <p:attrNameLst>
                                          <p:attrName>style.visibility</p:attrName>
                                        </p:attrNameLst>
                                      </p:cBhvr>
                                      <p:to>
                                        <p:strVal val="visible"/>
                                      </p:to>
                                    </p:set>
                                    <p:anim calcmode="lin" valueType="num">
                                      <p:cBhvr additive="base">
                                        <p:cTn id="17" dur="500" fill="hold"/>
                                        <p:tgtEl>
                                          <p:spTgt spid="31"/>
                                        </p:tgtEl>
                                        <p:attrNameLst>
                                          <p:attrName>ppt_x</p:attrName>
                                        </p:attrNameLst>
                                      </p:cBhvr>
                                      <p:tavLst>
                                        <p:tav tm="0">
                                          <p:val>
                                            <p:strVal val="0-#ppt_w/2"/>
                                          </p:val>
                                        </p:tav>
                                        <p:tav tm="100000">
                                          <p:val>
                                            <p:strVal val="#ppt_x"/>
                                          </p:val>
                                        </p:tav>
                                      </p:tavLst>
                                    </p:anim>
                                    <p:anim calcmode="lin" valueType="num">
                                      <p:cBhvr additive="base">
                                        <p:cTn id="18" dur="500" fill="hold"/>
                                        <p:tgtEl>
                                          <p:spTgt spid="31"/>
                                        </p:tgtEl>
                                        <p:attrNameLst>
                                          <p:attrName>ppt_y</p:attrName>
                                        </p:attrNameLst>
                                      </p:cBhvr>
                                      <p:tavLst>
                                        <p:tav tm="0">
                                          <p:val>
                                            <p:strVal val="#ppt_y"/>
                                          </p:val>
                                        </p:tav>
                                        <p:tav tm="100000">
                                          <p:val>
                                            <p:strVal val="#ppt_y"/>
                                          </p:val>
                                        </p:tav>
                                      </p:tavLst>
                                    </p:anim>
                                  </p:childTnLst>
                                </p:cTn>
                              </p:par>
                              <p:par>
                                <p:cTn id="19" presetID="10" presetClass="entr" presetSubtype="0" fill="hold" grpId="0" nodeType="withEffect">
                                  <p:stCondLst>
                                    <p:cond delay="0"/>
                                  </p:stCondLst>
                                  <p:childTnLst>
                                    <p:set>
                                      <p:cBhvr>
                                        <p:cTn id="20" dur="1" fill="hold">
                                          <p:stCondLst>
                                            <p:cond delay="0"/>
                                          </p:stCondLst>
                                        </p:cTn>
                                        <p:tgtEl>
                                          <p:spTgt spid="41"/>
                                        </p:tgtEl>
                                        <p:attrNameLst>
                                          <p:attrName>style.visibility</p:attrName>
                                        </p:attrNameLst>
                                      </p:cBhvr>
                                      <p:to>
                                        <p:strVal val="visible"/>
                                      </p:to>
                                    </p:set>
                                    <p:animEffect transition="in" filter="fade">
                                      <p:cBhvr>
                                        <p:cTn id="21" dur="500"/>
                                        <p:tgtEl>
                                          <p:spTgt spid="41"/>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6"/>
                                        </p:tgtEl>
                                        <p:attrNameLst>
                                          <p:attrName>style.visibility</p:attrName>
                                        </p:attrNameLst>
                                      </p:cBhvr>
                                      <p:to>
                                        <p:strVal val="visible"/>
                                      </p:to>
                                    </p:set>
                                    <p:animEffect transition="in" filter="fade">
                                      <p:cBhvr>
                                        <p:cTn id="24" dur="500"/>
                                        <p:tgtEl>
                                          <p:spTgt spid="36"/>
                                        </p:tgtEl>
                                      </p:cBhvr>
                                    </p:animEffect>
                                  </p:childTnLst>
                                </p:cTn>
                              </p:par>
                            </p:childTnLst>
                          </p:cTn>
                        </p:par>
                        <p:par>
                          <p:cTn id="25" fill="hold">
                            <p:stCondLst>
                              <p:cond delay="1600"/>
                            </p:stCondLst>
                            <p:childTnLst>
                              <p:par>
                                <p:cTn id="26" presetID="12" presetClass="entr" presetSubtype="2" fill="hold" grpId="0" nodeType="afterEffect">
                                  <p:stCondLst>
                                    <p:cond delay="0"/>
                                  </p:stCondLst>
                                  <p:childTnLst>
                                    <p:set>
                                      <p:cBhvr>
                                        <p:cTn id="27" dur="1" fill="hold">
                                          <p:stCondLst>
                                            <p:cond delay="0"/>
                                          </p:stCondLst>
                                        </p:cTn>
                                        <p:tgtEl>
                                          <p:spTgt spid="42"/>
                                        </p:tgtEl>
                                        <p:attrNameLst>
                                          <p:attrName>style.visibility</p:attrName>
                                        </p:attrNameLst>
                                      </p:cBhvr>
                                      <p:to>
                                        <p:strVal val="visible"/>
                                      </p:to>
                                    </p:set>
                                    <p:anim calcmode="lin" valueType="num">
                                      <p:cBhvr additive="base">
                                        <p:cTn id="28" dur="500"/>
                                        <p:tgtEl>
                                          <p:spTgt spid="42"/>
                                        </p:tgtEl>
                                        <p:attrNameLst>
                                          <p:attrName>ppt_x</p:attrName>
                                        </p:attrNameLst>
                                      </p:cBhvr>
                                      <p:tavLst>
                                        <p:tav tm="0">
                                          <p:val>
                                            <p:strVal val="#ppt_x+#ppt_w*1.125000"/>
                                          </p:val>
                                        </p:tav>
                                        <p:tav tm="100000">
                                          <p:val>
                                            <p:strVal val="#ppt_x"/>
                                          </p:val>
                                        </p:tav>
                                      </p:tavLst>
                                    </p:anim>
                                    <p:animEffect transition="in" filter="wipe(left)">
                                      <p:cBhvr>
                                        <p:cTn id="29" dur="500"/>
                                        <p:tgtEl>
                                          <p:spTgt spid="42"/>
                                        </p:tgtEl>
                                      </p:cBhvr>
                                    </p:animEffect>
                                  </p:childTnLst>
                                </p:cTn>
                              </p:par>
                              <p:par>
                                <p:cTn id="30" presetID="12" presetClass="entr" presetSubtype="2" fill="hold" grpId="0" nodeType="withEffect">
                                  <p:stCondLst>
                                    <p:cond delay="0"/>
                                  </p:stCondLst>
                                  <p:childTnLst>
                                    <p:set>
                                      <p:cBhvr>
                                        <p:cTn id="31" dur="1" fill="hold">
                                          <p:stCondLst>
                                            <p:cond delay="0"/>
                                          </p:stCondLst>
                                        </p:cTn>
                                        <p:tgtEl>
                                          <p:spTgt spid="45"/>
                                        </p:tgtEl>
                                        <p:attrNameLst>
                                          <p:attrName>style.visibility</p:attrName>
                                        </p:attrNameLst>
                                      </p:cBhvr>
                                      <p:to>
                                        <p:strVal val="visible"/>
                                      </p:to>
                                    </p:set>
                                    <p:anim calcmode="lin" valueType="num">
                                      <p:cBhvr additive="base">
                                        <p:cTn id="32" dur="500"/>
                                        <p:tgtEl>
                                          <p:spTgt spid="45"/>
                                        </p:tgtEl>
                                        <p:attrNameLst>
                                          <p:attrName>ppt_x</p:attrName>
                                        </p:attrNameLst>
                                      </p:cBhvr>
                                      <p:tavLst>
                                        <p:tav tm="0">
                                          <p:val>
                                            <p:strVal val="#ppt_x+#ppt_w*1.125000"/>
                                          </p:val>
                                        </p:tav>
                                        <p:tav tm="100000">
                                          <p:val>
                                            <p:strVal val="#ppt_x"/>
                                          </p:val>
                                        </p:tav>
                                      </p:tavLst>
                                    </p:anim>
                                    <p:animEffect transition="in" filter="wipe(left)">
                                      <p:cBhvr>
                                        <p:cTn id="33" dur="500"/>
                                        <p:tgtEl>
                                          <p:spTgt spid="45"/>
                                        </p:tgtEl>
                                      </p:cBhvr>
                                    </p:animEffect>
                                  </p:childTnLst>
                                </p:cTn>
                              </p:par>
                              <p:par>
                                <p:cTn id="34" presetID="12" presetClass="entr" presetSubtype="2" fill="hold" grpId="0" nodeType="withEffect">
                                  <p:stCondLst>
                                    <p:cond delay="0"/>
                                  </p:stCondLst>
                                  <p:childTnLst>
                                    <p:set>
                                      <p:cBhvr>
                                        <p:cTn id="35" dur="1" fill="hold">
                                          <p:stCondLst>
                                            <p:cond delay="0"/>
                                          </p:stCondLst>
                                        </p:cTn>
                                        <p:tgtEl>
                                          <p:spTgt spid="46"/>
                                        </p:tgtEl>
                                        <p:attrNameLst>
                                          <p:attrName>style.visibility</p:attrName>
                                        </p:attrNameLst>
                                      </p:cBhvr>
                                      <p:to>
                                        <p:strVal val="visible"/>
                                      </p:to>
                                    </p:set>
                                    <p:anim calcmode="lin" valueType="num">
                                      <p:cBhvr additive="base">
                                        <p:cTn id="36" dur="500"/>
                                        <p:tgtEl>
                                          <p:spTgt spid="46"/>
                                        </p:tgtEl>
                                        <p:attrNameLst>
                                          <p:attrName>ppt_x</p:attrName>
                                        </p:attrNameLst>
                                      </p:cBhvr>
                                      <p:tavLst>
                                        <p:tav tm="0">
                                          <p:val>
                                            <p:strVal val="#ppt_x+#ppt_w*1.125000"/>
                                          </p:val>
                                        </p:tav>
                                        <p:tav tm="100000">
                                          <p:val>
                                            <p:strVal val="#ppt_x"/>
                                          </p:val>
                                        </p:tav>
                                      </p:tavLst>
                                    </p:anim>
                                    <p:animEffect transition="in" filter="wipe(left)">
                                      <p:cBhvr>
                                        <p:cTn id="37" dur="500"/>
                                        <p:tgtEl>
                                          <p:spTgt spid="46"/>
                                        </p:tgtEl>
                                      </p:cBhvr>
                                    </p:animEffect>
                                  </p:childTnLst>
                                </p:cTn>
                              </p:par>
                              <p:par>
                                <p:cTn id="38" presetID="12" presetClass="entr" presetSubtype="8" fill="hold" grpId="0" nodeType="withEffect">
                                  <p:stCondLst>
                                    <p:cond delay="0"/>
                                  </p:stCondLst>
                                  <p:childTnLst>
                                    <p:set>
                                      <p:cBhvr>
                                        <p:cTn id="39" dur="1" fill="hold">
                                          <p:stCondLst>
                                            <p:cond delay="0"/>
                                          </p:stCondLst>
                                        </p:cTn>
                                        <p:tgtEl>
                                          <p:spTgt spid="47"/>
                                        </p:tgtEl>
                                        <p:attrNameLst>
                                          <p:attrName>style.visibility</p:attrName>
                                        </p:attrNameLst>
                                      </p:cBhvr>
                                      <p:to>
                                        <p:strVal val="visible"/>
                                      </p:to>
                                    </p:set>
                                    <p:anim calcmode="lin" valueType="num">
                                      <p:cBhvr additive="base">
                                        <p:cTn id="40" dur="500"/>
                                        <p:tgtEl>
                                          <p:spTgt spid="47"/>
                                        </p:tgtEl>
                                        <p:attrNameLst>
                                          <p:attrName>ppt_x</p:attrName>
                                        </p:attrNameLst>
                                      </p:cBhvr>
                                      <p:tavLst>
                                        <p:tav tm="0">
                                          <p:val>
                                            <p:strVal val="#ppt_x-#ppt_w*1.125000"/>
                                          </p:val>
                                        </p:tav>
                                        <p:tav tm="100000">
                                          <p:val>
                                            <p:strVal val="#ppt_x"/>
                                          </p:val>
                                        </p:tav>
                                      </p:tavLst>
                                    </p:anim>
                                    <p:animEffect transition="in" filter="wipe(right)">
                                      <p:cBhvr>
                                        <p:cTn id="41" dur="500"/>
                                        <p:tgtEl>
                                          <p:spTgt spid="47"/>
                                        </p:tgtEl>
                                      </p:cBhvr>
                                    </p:animEffect>
                                  </p:childTnLst>
                                </p:cTn>
                              </p:par>
                              <p:par>
                                <p:cTn id="42" presetID="12" presetClass="entr" presetSubtype="8" fill="hold" grpId="0" nodeType="withEffect">
                                  <p:stCondLst>
                                    <p:cond delay="0"/>
                                  </p:stCondLst>
                                  <p:childTnLst>
                                    <p:set>
                                      <p:cBhvr>
                                        <p:cTn id="43" dur="1" fill="hold">
                                          <p:stCondLst>
                                            <p:cond delay="0"/>
                                          </p:stCondLst>
                                        </p:cTn>
                                        <p:tgtEl>
                                          <p:spTgt spid="48"/>
                                        </p:tgtEl>
                                        <p:attrNameLst>
                                          <p:attrName>style.visibility</p:attrName>
                                        </p:attrNameLst>
                                      </p:cBhvr>
                                      <p:to>
                                        <p:strVal val="visible"/>
                                      </p:to>
                                    </p:set>
                                    <p:anim calcmode="lin" valueType="num">
                                      <p:cBhvr additive="base">
                                        <p:cTn id="44" dur="500"/>
                                        <p:tgtEl>
                                          <p:spTgt spid="48"/>
                                        </p:tgtEl>
                                        <p:attrNameLst>
                                          <p:attrName>ppt_x</p:attrName>
                                        </p:attrNameLst>
                                      </p:cBhvr>
                                      <p:tavLst>
                                        <p:tav tm="0">
                                          <p:val>
                                            <p:strVal val="#ppt_x-#ppt_w*1.125000"/>
                                          </p:val>
                                        </p:tav>
                                        <p:tav tm="100000">
                                          <p:val>
                                            <p:strVal val="#ppt_x"/>
                                          </p:val>
                                        </p:tav>
                                      </p:tavLst>
                                    </p:anim>
                                    <p:animEffect transition="in" filter="wipe(right)">
                                      <p:cBhvr>
                                        <p:cTn id="45" dur="500"/>
                                        <p:tgtEl>
                                          <p:spTgt spid="48"/>
                                        </p:tgtEl>
                                      </p:cBhvr>
                                    </p:animEffect>
                                  </p:childTnLst>
                                </p:cTn>
                              </p:par>
                            </p:childTnLst>
                          </p:cTn>
                        </p:par>
                        <p:par>
                          <p:cTn id="46" fill="hold">
                            <p:stCondLst>
                              <p:cond delay="2100"/>
                            </p:stCondLst>
                            <p:childTnLst>
                              <p:par>
                                <p:cTn id="47" presetID="2" presetClass="entr" presetSubtype="8" decel="100000" fill="hold" grpId="0" nodeType="afterEffect">
                                  <p:stCondLst>
                                    <p:cond delay="0"/>
                                  </p:stCondLst>
                                  <p:childTnLst>
                                    <p:set>
                                      <p:cBhvr>
                                        <p:cTn id="48" dur="1" fill="hold">
                                          <p:stCondLst>
                                            <p:cond delay="0"/>
                                          </p:stCondLst>
                                        </p:cTn>
                                        <p:tgtEl>
                                          <p:spTgt spid="54"/>
                                        </p:tgtEl>
                                        <p:attrNameLst>
                                          <p:attrName>style.visibility</p:attrName>
                                        </p:attrNameLst>
                                      </p:cBhvr>
                                      <p:to>
                                        <p:strVal val="visible"/>
                                      </p:to>
                                    </p:set>
                                    <p:anim calcmode="lin" valueType="num">
                                      <p:cBhvr additive="base">
                                        <p:cTn id="49" dur="500" fill="hold"/>
                                        <p:tgtEl>
                                          <p:spTgt spid="54"/>
                                        </p:tgtEl>
                                        <p:attrNameLst>
                                          <p:attrName>ppt_x</p:attrName>
                                        </p:attrNameLst>
                                      </p:cBhvr>
                                      <p:tavLst>
                                        <p:tav tm="0">
                                          <p:val>
                                            <p:strVal val="0-#ppt_w/2"/>
                                          </p:val>
                                        </p:tav>
                                        <p:tav tm="100000">
                                          <p:val>
                                            <p:strVal val="#ppt_x"/>
                                          </p:val>
                                        </p:tav>
                                      </p:tavLst>
                                    </p:anim>
                                    <p:anim calcmode="lin" valueType="num">
                                      <p:cBhvr additive="base">
                                        <p:cTn id="50" dur="500" fill="hold"/>
                                        <p:tgtEl>
                                          <p:spTgt spid="54"/>
                                        </p:tgtEl>
                                        <p:attrNameLst>
                                          <p:attrName>ppt_y</p:attrName>
                                        </p:attrNameLst>
                                      </p:cBhvr>
                                      <p:tavLst>
                                        <p:tav tm="0">
                                          <p:val>
                                            <p:strVal val="#ppt_y"/>
                                          </p:val>
                                        </p:tav>
                                        <p:tav tm="100000">
                                          <p:val>
                                            <p:strVal val="#ppt_y"/>
                                          </p:val>
                                        </p:tav>
                                      </p:tavLst>
                                    </p:anim>
                                  </p:childTnLst>
                                </p:cTn>
                              </p:par>
                              <p:par>
                                <p:cTn id="51" presetID="2" presetClass="entr" presetSubtype="8" decel="100000" fill="hold" grpId="0" nodeType="withEffect">
                                  <p:stCondLst>
                                    <p:cond delay="100"/>
                                  </p:stCondLst>
                                  <p:childTnLst>
                                    <p:set>
                                      <p:cBhvr>
                                        <p:cTn id="52" dur="1" fill="hold">
                                          <p:stCondLst>
                                            <p:cond delay="0"/>
                                          </p:stCondLst>
                                        </p:cTn>
                                        <p:tgtEl>
                                          <p:spTgt spid="55"/>
                                        </p:tgtEl>
                                        <p:attrNameLst>
                                          <p:attrName>style.visibility</p:attrName>
                                        </p:attrNameLst>
                                      </p:cBhvr>
                                      <p:to>
                                        <p:strVal val="visible"/>
                                      </p:to>
                                    </p:set>
                                    <p:anim calcmode="lin" valueType="num">
                                      <p:cBhvr additive="base">
                                        <p:cTn id="53" dur="500" fill="hold"/>
                                        <p:tgtEl>
                                          <p:spTgt spid="55"/>
                                        </p:tgtEl>
                                        <p:attrNameLst>
                                          <p:attrName>ppt_x</p:attrName>
                                        </p:attrNameLst>
                                      </p:cBhvr>
                                      <p:tavLst>
                                        <p:tav tm="0">
                                          <p:val>
                                            <p:strVal val="0-#ppt_w/2"/>
                                          </p:val>
                                        </p:tav>
                                        <p:tav tm="100000">
                                          <p:val>
                                            <p:strVal val="#ppt_x"/>
                                          </p:val>
                                        </p:tav>
                                      </p:tavLst>
                                    </p:anim>
                                    <p:anim calcmode="lin" valueType="num">
                                      <p:cBhvr additive="base">
                                        <p:cTn id="54" dur="500" fill="hold"/>
                                        <p:tgtEl>
                                          <p:spTgt spid="55"/>
                                        </p:tgtEl>
                                        <p:attrNameLst>
                                          <p:attrName>ppt_y</p:attrName>
                                        </p:attrNameLst>
                                      </p:cBhvr>
                                      <p:tavLst>
                                        <p:tav tm="0">
                                          <p:val>
                                            <p:strVal val="#ppt_y"/>
                                          </p:val>
                                        </p:tav>
                                        <p:tav tm="100000">
                                          <p:val>
                                            <p:strVal val="#ppt_y"/>
                                          </p:val>
                                        </p:tav>
                                      </p:tavLst>
                                    </p:anim>
                                  </p:childTnLst>
                                </p:cTn>
                              </p:par>
                            </p:childTnLst>
                          </p:cTn>
                        </p:par>
                        <p:par>
                          <p:cTn id="55" fill="hold">
                            <p:stCondLst>
                              <p:cond delay="2700"/>
                            </p:stCondLst>
                            <p:childTnLst>
                              <p:par>
                                <p:cTn id="56" presetID="2" presetClass="entr" presetSubtype="8" decel="100000" fill="hold" grpId="0" nodeType="afterEffect">
                                  <p:stCondLst>
                                    <p:cond delay="0"/>
                                  </p:stCondLst>
                                  <p:childTnLst>
                                    <p:set>
                                      <p:cBhvr>
                                        <p:cTn id="57" dur="1" fill="hold">
                                          <p:stCondLst>
                                            <p:cond delay="0"/>
                                          </p:stCondLst>
                                        </p:cTn>
                                        <p:tgtEl>
                                          <p:spTgt spid="56"/>
                                        </p:tgtEl>
                                        <p:attrNameLst>
                                          <p:attrName>style.visibility</p:attrName>
                                        </p:attrNameLst>
                                      </p:cBhvr>
                                      <p:to>
                                        <p:strVal val="visible"/>
                                      </p:to>
                                    </p:set>
                                    <p:anim calcmode="lin" valueType="num">
                                      <p:cBhvr additive="base">
                                        <p:cTn id="58" dur="500" fill="hold"/>
                                        <p:tgtEl>
                                          <p:spTgt spid="56"/>
                                        </p:tgtEl>
                                        <p:attrNameLst>
                                          <p:attrName>ppt_x</p:attrName>
                                        </p:attrNameLst>
                                      </p:cBhvr>
                                      <p:tavLst>
                                        <p:tav tm="0">
                                          <p:val>
                                            <p:strVal val="0-#ppt_w/2"/>
                                          </p:val>
                                        </p:tav>
                                        <p:tav tm="100000">
                                          <p:val>
                                            <p:strVal val="#ppt_x"/>
                                          </p:val>
                                        </p:tav>
                                      </p:tavLst>
                                    </p:anim>
                                    <p:anim calcmode="lin" valueType="num">
                                      <p:cBhvr additive="base">
                                        <p:cTn id="59" dur="500" fill="hold"/>
                                        <p:tgtEl>
                                          <p:spTgt spid="5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1" grpId="0" animBg="1"/>
      <p:bldP spid="36" grpId="0" animBg="1"/>
      <p:bldP spid="41" grpId="0" animBg="1"/>
      <p:bldP spid="42" grpId="0"/>
      <p:bldP spid="45" grpId="0"/>
      <p:bldP spid="46" grpId="0"/>
      <p:bldP spid="47" grpId="0"/>
      <p:bldP spid="48" grpId="0"/>
      <p:bldP spid="54" grpId="0" animBg="1"/>
      <p:bldP spid="55" grpId="0" animBg="1"/>
      <p:bldP spid="5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直接连接符 22"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CxnSpPr/>
          <p:nvPr/>
        </p:nvCxnSpPr>
        <p:spPr>
          <a:xfrm rot="10800000" flipV="1">
            <a:off x="338825" y="1310326"/>
            <a:ext cx="9474479" cy="9360"/>
          </a:xfrm>
          <a:prstGeom prst="line">
            <a:avLst/>
          </a:prstGeom>
          <a:ln w="12700">
            <a:solidFill>
              <a:srgbClr val="53728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7" name="圆角矩形 26"/>
          <p:cNvSpPr/>
          <p:nvPr/>
        </p:nvSpPr>
        <p:spPr>
          <a:xfrm rot="2700000">
            <a:off x="1162000" y="216166"/>
            <a:ext cx="898359" cy="898359"/>
          </a:xfrm>
          <a:prstGeom prst="roundRect">
            <a:avLst>
              <a:gd name="adj" fmla="val 0"/>
            </a:avLst>
          </a:prstGeom>
          <a:solidFill>
            <a:srgbClr val="537285"/>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8" name="圆角矩形 27"/>
          <p:cNvSpPr/>
          <p:nvPr/>
        </p:nvSpPr>
        <p:spPr>
          <a:xfrm rot="2700000">
            <a:off x="635353" y="216167"/>
            <a:ext cx="898359" cy="898359"/>
          </a:xfrm>
          <a:prstGeom prst="roundRect">
            <a:avLst>
              <a:gd name="adj" fmla="val 0"/>
            </a:avLst>
          </a:prstGeom>
          <a:solidFill>
            <a:srgbClr val="537285"/>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9" name="圆角矩形 28"/>
          <p:cNvSpPr/>
          <p:nvPr/>
        </p:nvSpPr>
        <p:spPr>
          <a:xfrm rot="2700000">
            <a:off x="898677" y="216166"/>
            <a:ext cx="898359" cy="898359"/>
          </a:xfrm>
          <a:prstGeom prst="roundRect">
            <a:avLst>
              <a:gd name="adj" fmla="val 0"/>
            </a:avLst>
          </a:prstGeom>
          <a:solidFill>
            <a:srgbClr val="124062"/>
          </a:solidFill>
          <a:ln w="349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cxnSp>
        <p:nvCxnSpPr>
          <p:cNvPr id="24" name="直接连接符 23"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CxnSpPr/>
          <p:nvPr/>
        </p:nvCxnSpPr>
        <p:spPr>
          <a:xfrm rot="10800000" flipV="1">
            <a:off x="338825" y="1376312"/>
            <a:ext cx="9474479" cy="24335"/>
          </a:xfrm>
          <a:prstGeom prst="line">
            <a:avLst/>
          </a:prstGeom>
          <a:ln w="38100">
            <a:solidFill>
              <a:srgbClr val="12406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4" name="文本框 43"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SpPr txBox="1"/>
          <p:nvPr/>
        </p:nvSpPr>
        <p:spPr>
          <a:xfrm>
            <a:off x="2406490" y="249845"/>
            <a:ext cx="7571303" cy="830997"/>
          </a:xfrm>
          <a:prstGeom prst="rect">
            <a:avLst/>
          </a:prstGeom>
          <a:noFill/>
        </p:spPr>
        <p:txBody>
          <a:bodyPr wrap="none" rtlCol="0">
            <a:spAutoFit/>
          </a:bodyPr>
          <a:lstStyle/>
          <a:p>
            <a:r>
              <a:rPr lang="zh-CN" altLang="en-US" sz="4800" b="1" dirty="0" smtClean="0">
                <a:solidFill>
                  <a:srgbClr val="124062"/>
                </a:solidFill>
                <a:cs typeface="+mn-ea"/>
                <a:sym typeface="+mn-lt"/>
              </a:rPr>
              <a:t>持续提升统计工作法治素养</a:t>
            </a:r>
            <a:endParaRPr lang="zh-CN" altLang="en-US" sz="4800" b="1" dirty="0">
              <a:solidFill>
                <a:srgbClr val="124062"/>
              </a:solidFill>
              <a:cs typeface="+mn-ea"/>
              <a:sym typeface="+mn-lt"/>
            </a:endParaRPr>
          </a:p>
        </p:txBody>
      </p:sp>
      <p:sp>
        <p:nvSpPr>
          <p:cNvPr id="11" name="Freeform 7"/>
          <p:cNvSpPr>
            <a:spLocks/>
          </p:cNvSpPr>
          <p:nvPr/>
        </p:nvSpPr>
        <p:spPr bwMode="auto">
          <a:xfrm>
            <a:off x="5509510" y="1956526"/>
            <a:ext cx="1170173" cy="4480456"/>
          </a:xfrm>
          <a:custGeom>
            <a:avLst/>
            <a:gdLst>
              <a:gd name="T0" fmla="*/ 0 w 777"/>
              <a:gd name="T1" fmla="*/ 2974 h 2974"/>
              <a:gd name="T2" fmla="*/ 507 w 777"/>
              <a:gd name="T3" fmla="*/ 2467 h 2974"/>
              <a:gd name="T4" fmla="*/ 388 w 777"/>
              <a:gd name="T5" fmla="*/ 2138 h 2974"/>
              <a:gd name="T6" fmla="*/ 277 w 777"/>
              <a:gd name="T7" fmla="*/ 1818 h 2974"/>
              <a:gd name="T8" fmla="*/ 398 w 777"/>
              <a:gd name="T9" fmla="*/ 1488 h 2974"/>
              <a:gd name="T10" fmla="*/ 507 w 777"/>
              <a:gd name="T11" fmla="*/ 1171 h 2974"/>
              <a:gd name="T12" fmla="*/ 390 w 777"/>
              <a:gd name="T13" fmla="*/ 844 h 2974"/>
              <a:gd name="T14" fmla="*/ 267 w 777"/>
              <a:gd name="T15" fmla="*/ 511 h 2974"/>
              <a:gd name="T16" fmla="*/ 777 w 777"/>
              <a:gd name="T17" fmla="*/ 0 h 29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77" h="2974">
                <a:moveTo>
                  <a:pt x="0" y="2974"/>
                </a:moveTo>
                <a:cubicBezTo>
                  <a:pt x="280" y="2974"/>
                  <a:pt x="507" y="2747"/>
                  <a:pt x="507" y="2467"/>
                </a:cubicBezTo>
                <a:cubicBezTo>
                  <a:pt x="507" y="2342"/>
                  <a:pt x="459" y="2227"/>
                  <a:pt x="388" y="2138"/>
                </a:cubicBezTo>
                <a:cubicBezTo>
                  <a:pt x="317" y="2049"/>
                  <a:pt x="277" y="1939"/>
                  <a:pt x="277" y="1818"/>
                </a:cubicBezTo>
                <a:cubicBezTo>
                  <a:pt x="277" y="1692"/>
                  <a:pt x="326" y="1577"/>
                  <a:pt x="398" y="1488"/>
                </a:cubicBezTo>
                <a:cubicBezTo>
                  <a:pt x="469" y="1400"/>
                  <a:pt x="507" y="1290"/>
                  <a:pt x="507" y="1171"/>
                </a:cubicBezTo>
                <a:cubicBezTo>
                  <a:pt x="507" y="1047"/>
                  <a:pt x="465" y="933"/>
                  <a:pt x="390" y="844"/>
                </a:cubicBezTo>
                <a:cubicBezTo>
                  <a:pt x="315" y="754"/>
                  <a:pt x="267" y="638"/>
                  <a:pt x="267" y="511"/>
                </a:cubicBezTo>
                <a:cubicBezTo>
                  <a:pt x="267" y="229"/>
                  <a:pt x="496" y="0"/>
                  <a:pt x="777" y="0"/>
                </a:cubicBezTo>
              </a:path>
            </a:pathLst>
          </a:custGeom>
          <a:noFill/>
          <a:ln w="12700" cap="flat">
            <a:solidFill>
              <a:schemeClr val="bg1">
                <a:lumMod val="65000"/>
              </a:schemeClr>
            </a:solidFill>
            <a:prstDash val="solid"/>
            <a:miter lim="800000"/>
            <a:headEnd type="oval" w="med" len="med"/>
            <a:tailEnd type="oval"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
        <p:nvSpPr>
          <p:cNvPr id="12" name="Oval 12"/>
          <p:cNvSpPr>
            <a:spLocks noChangeArrowheads="1"/>
          </p:cNvSpPr>
          <p:nvPr/>
        </p:nvSpPr>
        <p:spPr bwMode="auto">
          <a:xfrm>
            <a:off x="5851315" y="2429697"/>
            <a:ext cx="163888" cy="164526"/>
          </a:xfrm>
          <a:prstGeom prst="ellipse">
            <a:avLst/>
          </a:prstGeom>
          <a:solidFill>
            <a:srgbClr val="124062"/>
          </a:solidFill>
          <a:ln w="1270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
        <p:nvSpPr>
          <p:cNvPr id="13" name="Oval 13"/>
          <p:cNvSpPr>
            <a:spLocks noChangeArrowheads="1"/>
          </p:cNvSpPr>
          <p:nvPr/>
        </p:nvSpPr>
        <p:spPr bwMode="auto">
          <a:xfrm>
            <a:off x="6218628" y="3651524"/>
            <a:ext cx="164526" cy="163888"/>
          </a:xfrm>
          <a:prstGeom prst="ellipse">
            <a:avLst/>
          </a:prstGeom>
          <a:solidFill>
            <a:srgbClr val="537285"/>
          </a:solidFill>
          <a:ln w="1270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
        <p:nvSpPr>
          <p:cNvPr id="14" name="Oval 14"/>
          <p:cNvSpPr>
            <a:spLocks noChangeArrowheads="1"/>
          </p:cNvSpPr>
          <p:nvPr/>
        </p:nvSpPr>
        <p:spPr bwMode="auto">
          <a:xfrm>
            <a:off x="5842387" y="4573633"/>
            <a:ext cx="163888" cy="163888"/>
          </a:xfrm>
          <a:prstGeom prst="ellipse">
            <a:avLst/>
          </a:prstGeom>
          <a:solidFill>
            <a:srgbClr val="124062"/>
          </a:solidFill>
          <a:ln w="1270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
        <p:nvSpPr>
          <p:cNvPr id="15" name="Oval 15"/>
          <p:cNvSpPr>
            <a:spLocks noChangeArrowheads="1"/>
          </p:cNvSpPr>
          <p:nvPr/>
        </p:nvSpPr>
        <p:spPr bwMode="auto">
          <a:xfrm>
            <a:off x="6173352" y="5864331"/>
            <a:ext cx="164526" cy="163888"/>
          </a:xfrm>
          <a:prstGeom prst="ellipse">
            <a:avLst/>
          </a:prstGeom>
          <a:solidFill>
            <a:srgbClr val="537285"/>
          </a:solidFill>
          <a:ln w="12700"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
        <p:nvSpPr>
          <p:cNvPr id="16" name="Line 16"/>
          <p:cNvSpPr>
            <a:spLocks noChangeShapeType="1"/>
          </p:cNvSpPr>
          <p:nvPr/>
        </p:nvSpPr>
        <p:spPr bwMode="auto">
          <a:xfrm flipH="1">
            <a:off x="4822710" y="2512598"/>
            <a:ext cx="1028605" cy="0"/>
          </a:xfrm>
          <a:prstGeom prst="line">
            <a:avLst/>
          </a:prstGeom>
          <a:noFill/>
          <a:ln w="12700" cap="flat">
            <a:solidFill>
              <a:schemeClr val="bg1">
                <a:lumMod val="65000"/>
              </a:schemeClr>
            </a:solidFill>
            <a:prstDash val="solid"/>
            <a:miter lim="800000"/>
            <a:headEnd type="none" w="med" len="med"/>
            <a:tailEnd type="oval"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
        <p:nvSpPr>
          <p:cNvPr id="17" name="Line 17"/>
          <p:cNvSpPr>
            <a:spLocks noChangeShapeType="1"/>
          </p:cNvSpPr>
          <p:nvPr/>
        </p:nvSpPr>
        <p:spPr bwMode="auto">
          <a:xfrm flipH="1">
            <a:off x="6383154" y="3732511"/>
            <a:ext cx="1028605" cy="0"/>
          </a:xfrm>
          <a:prstGeom prst="line">
            <a:avLst/>
          </a:prstGeom>
          <a:noFill/>
          <a:ln w="12700" cap="flat">
            <a:solidFill>
              <a:schemeClr val="bg1">
                <a:lumMod val="65000"/>
              </a:schemeClr>
            </a:solidFill>
            <a:prstDash val="solid"/>
            <a:miter lim="800000"/>
            <a:headEnd type="oval"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
        <p:nvSpPr>
          <p:cNvPr id="18" name="Line 18"/>
          <p:cNvSpPr>
            <a:spLocks noChangeShapeType="1"/>
          </p:cNvSpPr>
          <p:nvPr/>
        </p:nvSpPr>
        <p:spPr bwMode="auto">
          <a:xfrm flipH="1">
            <a:off x="4385888" y="4655896"/>
            <a:ext cx="1457775" cy="0"/>
          </a:xfrm>
          <a:prstGeom prst="line">
            <a:avLst/>
          </a:prstGeom>
          <a:noFill/>
          <a:ln w="12700" cap="flat">
            <a:solidFill>
              <a:schemeClr val="bg1">
                <a:lumMod val="65000"/>
              </a:schemeClr>
            </a:solidFill>
            <a:prstDash val="solid"/>
            <a:miter lim="800000"/>
            <a:headEnd type="none" w="med" len="med"/>
            <a:tailEnd type="oval"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
        <p:nvSpPr>
          <p:cNvPr id="19" name="Line 19"/>
          <p:cNvSpPr>
            <a:spLocks noChangeShapeType="1"/>
          </p:cNvSpPr>
          <p:nvPr/>
        </p:nvSpPr>
        <p:spPr bwMode="auto">
          <a:xfrm flipH="1">
            <a:off x="6335965" y="5947232"/>
            <a:ext cx="1027329" cy="0"/>
          </a:xfrm>
          <a:prstGeom prst="line">
            <a:avLst/>
          </a:prstGeom>
          <a:noFill/>
          <a:ln w="12700" cap="flat">
            <a:solidFill>
              <a:schemeClr val="bg1">
                <a:lumMod val="65000"/>
              </a:schemeClr>
            </a:solidFill>
            <a:prstDash val="solid"/>
            <a:miter lim="800000"/>
            <a:headEnd type="oval" w="med" len="med"/>
            <a:tailEnd type="non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
        <p:nvSpPr>
          <p:cNvPr id="21" name="TextBox 46"/>
          <p:cNvSpPr txBox="1"/>
          <p:nvPr/>
        </p:nvSpPr>
        <p:spPr>
          <a:xfrm>
            <a:off x="2341820" y="2340613"/>
            <a:ext cx="2339102" cy="285078"/>
          </a:xfrm>
          <a:prstGeom prst="rect">
            <a:avLst/>
          </a:prstGeom>
          <a:noFill/>
        </p:spPr>
        <p:txBody>
          <a:bodyPr wrap="none" tIns="0" bIns="0" rtlCol="0" anchor="t">
            <a:spAutoFit/>
          </a:bodyPr>
          <a:lstStyle/>
          <a:p>
            <a:pPr algn="r">
              <a:lnSpc>
                <a:spcPct val="150000"/>
              </a:lnSpc>
            </a:pPr>
            <a:r>
              <a:rPr lang="zh-CN" altLang="en-US" sz="1400" b="1" dirty="0" smtClean="0"/>
              <a:t>突出推动领导干部学法用法</a:t>
            </a:r>
            <a:endParaRPr lang="zh-CN" altLang="en-US" sz="1400" dirty="0">
              <a:solidFill>
                <a:srgbClr val="124062"/>
              </a:solidFill>
              <a:cs typeface="+mn-ea"/>
              <a:sym typeface="+mn-lt"/>
            </a:endParaRPr>
          </a:p>
        </p:txBody>
      </p:sp>
      <p:sp>
        <p:nvSpPr>
          <p:cNvPr id="25" name="TextBox 48"/>
          <p:cNvSpPr txBox="1"/>
          <p:nvPr/>
        </p:nvSpPr>
        <p:spPr>
          <a:xfrm>
            <a:off x="7607534" y="3538332"/>
            <a:ext cx="2698175" cy="285078"/>
          </a:xfrm>
          <a:prstGeom prst="rect">
            <a:avLst/>
          </a:prstGeom>
          <a:noFill/>
        </p:spPr>
        <p:txBody>
          <a:bodyPr wrap="none" tIns="0" bIns="0" rtlCol="0" anchor="t">
            <a:spAutoFit/>
          </a:bodyPr>
          <a:lstStyle/>
          <a:p>
            <a:pPr>
              <a:lnSpc>
                <a:spcPct val="150000"/>
              </a:lnSpc>
            </a:pPr>
            <a:r>
              <a:rPr lang="zh-CN" altLang="en-US" sz="1400" b="1" dirty="0" smtClean="0"/>
              <a:t>着力加强政府统计人员学法用法</a:t>
            </a:r>
            <a:endParaRPr lang="zh-CN" altLang="en-US" sz="1400" dirty="0">
              <a:solidFill>
                <a:srgbClr val="537285"/>
              </a:solidFill>
              <a:cs typeface="+mn-ea"/>
              <a:sym typeface="+mn-lt"/>
            </a:endParaRPr>
          </a:p>
        </p:txBody>
      </p:sp>
      <p:sp>
        <p:nvSpPr>
          <p:cNvPr id="30" name="TextBox 50"/>
          <p:cNvSpPr txBox="1"/>
          <p:nvPr/>
        </p:nvSpPr>
        <p:spPr>
          <a:xfrm>
            <a:off x="976080" y="4475037"/>
            <a:ext cx="3236784" cy="285078"/>
          </a:xfrm>
          <a:prstGeom prst="rect">
            <a:avLst/>
          </a:prstGeom>
          <a:noFill/>
        </p:spPr>
        <p:txBody>
          <a:bodyPr wrap="none" tIns="0" bIns="0" rtlCol="0" anchor="t">
            <a:spAutoFit/>
          </a:bodyPr>
          <a:lstStyle/>
          <a:p>
            <a:pPr algn="r">
              <a:lnSpc>
                <a:spcPct val="150000"/>
              </a:lnSpc>
            </a:pPr>
            <a:r>
              <a:rPr lang="zh-CN" altLang="en-US" sz="1400" b="1" dirty="0" smtClean="0"/>
              <a:t>加强对统计调查对象统计法治宣传教育</a:t>
            </a:r>
            <a:endParaRPr lang="zh-CN" altLang="en-US" sz="1400" dirty="0">
              <a:solidFill>
                <a:srgbClr val="124062"/>
              </a:solidFill>
              <a:cs typeface="+mn-ea"/>
              <a:sym typeface="+mn-lt"/>
            </a:endParaRPr>
          </a:p>
        </p:txBody>
      </p:sp>
      <p:sp>
        <p:nvSpPr>
          <p:cNvPr id="32" name="TextBox 52"/>
          <p:cNvSpPr txBox="1"/>
          <p:nvPr/>
        </p:nvSpPr>
        <p:spPr>
          <a:xfrm>
            <a:off x="7500352" y="5796867"/>
            <a:ext cx="3236784" cy="285078"/>
          </a:xfrm>
          <a:prstGeom prst="rect">
            <a:avLst/>
          </a:prstGeom>
          <a:noFill/>
        </p:spPr>
        <p:txBody>
          <a:bodyPr wrap="none" tIns="0" bIns="0" rtlCol="0" anchor="t">
            <a:spAutoFit/>
          </a:bodyPr>
          <a:lstStyle/>
          <a:p>
            <a:pPr>
              <a:lnSpc>
                <a:spcPct val="150000"/>
              </a:lnSpc>
            </a:pPr>
            <a:r>
              <a:rPr lang="zh-CN" altLang="en-US" sz="1400" b="1" dirty="0" smtClean="0"/>
              <a:t>加强对社会公众统计法律知识宣传教育</a:t>
            </a:r>
            <a:endParaRPr lang="zh-CN" altLang="en-US" sz="1400" dirty="0">
              <a:solidFill>
                <a:srgbClr val="537285"/>
              </a:solidFill>
              <a:cs typeface="+mn-ea"/>
              <a:sym typeface="+mn-lt"/>
            </a:endParaRPr>
          </a:p>
        </p:txBody>
      </p:sp>
      <p:sp>
        <p:nvSpPr>
          <p:cNvPr id="33" name="椭圆 32"/>
          <p:cNvSpPr/>
          <p:nvPr/>
        </p:nvSpPr>
        <p:spPr>
          <a:xfrm>
            <a:off x="6095314" y="2133113"/>
            <a:ext cx="1186434" cy="1186862"/>
          </a:xfrm>
          <a:prstGeom prst="ellipse">
            <a:avLst/>
          </a:prstGeom>
          <a:solidFill>
            <a:srgbClr val="124062"/>
          </a:solidFill>
          <a:ln w="25400">
            <a:noFill/>
          </a:ln>
          <a:effectLst>
            <a:outerShdw blurRad="2413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zh-CN" altLang="en-US" sz="1600" b="1" dirty="0" smtClean="0">
                <a:solidFill>
                  <a:srgbClr val="FFFFFF"/>
                </a:solidFill>
                <a:cs typeface="+mn-ea"/>
                <a:sym typeface="+mn-lt"/>
              </a:rPr>
              <a:t>（一）</a:t>
            </a:r>
            <a:endParaRPr lang="en-US" altLang="zh-CN" sz="1600" b="1" dirty="0">
              <a:solidFill>
                <a:srgbClr val="FFFFFF"/>
              </a:solidFill>
              <a:cs typeface="+mn-ea"/>
              <a:sym typeface="+mn-lt"/>
            </a:endParaRPr>
          </a:p>
        </p:txBody>
      </p:sp>
      <p:sp>
        <p:nvSpPr>
          <p:cNvPr id="34" name="椭圆 33"/>
          <p:cNvSpPr/>
          <p:nvPr/>
        </p:nvSpPr>
        <p:spPr>
          <a:xfrm>
            <a:off x="4917964" y="3126326"/>
            <a:ext cx="1186434" cy="1186862"/>
          </a:xfrm>
          <a:prstGeom prst="ellipse">
            <a:avLst/>
          </a:prstGeom>
          <a:solidFill>
            <a:srgbClr val="537285"/>
          </a:solidFill>
          <a:ln w="25400">
            <a:noFill/>
          </a:ln>
          <a:effectLst>
            <a:outerShdw blurRad="2413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zh-CN" altLang="en-US" sz="1600" b="1" dirty="0" smtClean="0">
                <a:solidFill>
                  <a:srgbClr val="FFFFFF"/>
                </a:solidFill>
                <a:cs typeface="+mn-ea"/>
                <a:sym typeface="+mn-lt"/>
              </a:rPr>
              <a:t>（二）</a:t>
            </a:r>
            <a:endParaRPr lang="en-US" altLang="zh-CN" sz="1600" b="1" dirty="0">
              <a:solidFill>
                <a:srgbClr val="FFFFFF"/>
              </a:solidFill>
              <a:cs typeface="+mn-ea"/>
              <a:sym typeface="+mn-lt"/>
            </a:endParaRPr>
          </a:p>
        </p:txBody>
      </p:sp>
      <p:sp>
        <p:nvSpPr>
          <p:cNvPr id="35" name="椭圆 34"/>
          <p:cNvSpPr/>
          <p:nvPr/>
        </p:nvSpPr>
        <p:spPr>
          <a:xfrm>
            <a:off x="6094596" y="4062146"/>
            <a:ext cx="1186434" cy="1186862"/>
          </a:xfrm>
          <a:prstGeom prst="ellipse">
            <a:avLst/>
          </a:prstGeom>
          <a:solidFill>
            <a:srgbClr val="124062"/>
          </a:solidFill>
          <a:ln w="25400">
            <a:noFill/>
          </a:ln>
          <a:effectLst>
            <a:outerShdw blurRad="2413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zh-CN" altLang="en-US" sz="1600" b="1" dirty="0" smtClean="0">
                <a:solidFill>
                  <a:srgbClr val="FFFFFF"/>
                </a:solidFill>
                <a:cs typeface="+mn-ea"/>
                <a:sym typeface="+mn-lt"/>
              </a:rPr>
              <a:t>（三）</a:t>
            </a:r>
            <a:endParaRPr lang="en-US" altLang="zh-CN" sz="1600" b="1" dirty="0">
              <a:solidFill>
                <a:srgbClr val="FFFFFF"/>
              </a:solidFill>
              <a:cs typeface="+mn-ea"/>
              <a:sym typeface="+mn-lt"/>
            </a:endParaRPr>
          </a:p>
        </p:txBody>
      </p:sp>
      <p:sp>
        <p:nvSpPr>
          <p:cNvPr id="36" name="椭圆 35"/>
          <p:cNvSpPr/>
          <p:nvPr/>
        </p:nvSpPr>
        <p:spPr>
          <a:xfrm>
            <a:off x="4915775" y="5080228"/>
            <a:ext cx="1186434" cy="1186862"/>
          </a:xfrm>
          <a:prstGeom prst="ellipse">
            <a:avLst/>
          </a:prstGeom>
          <a:solidFill>
            <a:srgbClr val="537285"/>
          </a:solidFill>
          <a:ln w="25400">
            <a:noFill/>
          </a:ln>
          <a:effectLst>
            <a:outerShdw blurRad="2413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zh-CN" altLang="en-US" sz="1600" b="1" dirty="0" smtClean="0">
                <a:solidFill>
                  <a:srgbClr val="FFFFFF"/>
                </a:solidFill>
                <a:cs typeface="+mn-ea"/>
                <a:sym typeface="+mn-lt"/>
              </a:rPr>
              <a:t>（四）</a:t>
            </a:r>
            <a:endParaRPr lang="en-US" altLang="zh-CN" sz="1600" b="1" dirty="0">
              <a:solidFill>
                <a:srgbClr val="FFFFFF"/>
              </a:solidFill>
              <a:cs typeface="+mn-ea"/>
              <a:sym typeface="+mn-lt"/>
            </a:endParaRPr>
          </a:p>
        </p:txBody>
      </p:sp>
      <p:sp>
        <p:nvSpPr>
          <p:cNvPr id="37" name="文本框 36"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SpPr txBox="1"/>
          <p:nvPr/>
        </p:nvSpPr>
        <p:spPr>
          <a:xfrm>
            <a:off x="1070034" y="400628"/>
            <a:ext cx="492443" cy="461665"/>
          </a:xfrm>
          <a:prstGeom prst="rect">
            <a:avLst/>
          </a:prstGeom>
          <a:noFill/>
        </p:spPr>
        <p:txBody>
          <a:bodyPr wrap="none" rtlCol="0">
            <a:spAutoFit/>
          </a:bodyPr>
          <a:lstStyle/>
          <a:p>
            <a:r>
              <a:rPr lang="zh-CN" altLang="en-US" sz="2400" b="1" dirty="0" smtClean="0">
                <a:solidFill>
                  <a:srgbClr val="FFFFFF"/>
                </a:solidFill>
                <a:cs typeface="+mn-ea"/>
                <a:sym typeface="+mn-lt"/>
              </a:rPr>
              <a:t>三</a:t>
            </a:r>
            <a:endParaRPr lang="zh-CN" altLang="en-US" sz="2400" b="1" dirty="0">
              <a:solidFill>
                <a:srgbClr val="FFFFFF"/>
              </a:solidFill>
              <a:cs typeface="+mn-ea"/>
              <a:sym typeface="+mn-lt"/>
            </a:endParaRPr>
          </a:p>
        </p:txBody>
      </p:sp>
    </p:spTree>
    <p:extLst>
      <p:ext uri="{BB962C8B-B14F-4D97-AF65-F5344CB8AC3E}">
        <p14:creationId xmlns:p14="http://schemas.microsoft.com/office/powerpoint/2010/main" val="12908958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4000"/>
                                        <p:tgtEl>
                                          <p:spTgt spid="11"/>
                                        </p:tgtEl>
                                      </p:cBhvr>
                                    </p:animEffect>
                                  </p:childTnLst>
                                </p:cTn>
                              </p:par>
                              <p:par>
                                <p:cTn id="8" presetID="10" presetClass="entr" presetSubtype="0" fill="hold" grpId="0" nodeType="withEffect">
                                  <p:stCondLst>
                                    <p:cond delay="500"/>
                                  </p:stCondLst>
                                  <p:childTnLst>
                                    <p:set>
                                      <p:cBhvr>
                                        <p:cTn id="9" dur="1" fill="hold">
                                          <p:stCondLst>
                                            <p:cond delay="0"/>
                                          </p:stCondLst>
                                        </p:cTn>
                                        <p:tgtEl>
                                          <p:spTgt spid="33"/>
                                        </p:tgtEl>
                                        <p:attrNameLst>
                                          <p:attrName>style.visibility</p:attrName>
                                        </p:attrNameLst>
                                      </p:cBhvr>
                                      <p:to>
                                        <p:strVal val="visible"/>
                                      </p:to>
                                    </p:set>
                                    <p:animEffect transition="in" filter="fade">
                                      <p:cBhvr>
                                        <p:cTn id="10" dur="500"/>
                                        <p:tgtEl>
                                          <p:spTgt spid="33"/>
                                        </p:tgtEl>
                                      </p:cBhvr>
                                    </p:animEffect>
                                  </p:childTnLst>
                                </p:cTn>
                              </p:par>
                              <p:par>
                                <p:cTn id="11" presetID="35" presetClass="path" presetSubtype="0" decel="40000" fill="hold" grpId="1" nodeType="withEffect">
                                  <p:stCondLst>
                                    <p:cond delay="500"/>
                                  </p:stCondLst>
                                  <p:childTnLst>
                                    <p:animMotion origin="layout" path="M 0.08919 -1.48148E-6 L -0.0306 -1.48148E-6 " pathEditMode="relative" rAng="0" ptsTypes="AA">
                                      <p:cBhvr>
                                        <p:cTn id="12" dur="1000" fill="hold"/>
                                        <p:tgtEl>
                                          <p:spTgt spid="33"/>
                                        </p:tgtEl>
                                        <p:attrNameLst>
                                          <p:attrName>ppt_x</p:attrName>
                                          <p:attrName>ppt_y</p:attrName>
                                        </p:attrNameLst>
                                      </p:cBhvr>
                                      <p:rCtr x="-5990" y="0"/>
                                    </p:animMotion>
                                  </p:childTnLst>
                                </p:cTn>
                              </p:par>
                              <p:par>
                                <p:cTn id="13" presetID="35" presetClass="path" presetSubtype="0" accel="40000" decel="40000" fill="hold" grpId="2" nodeType="withEffect">
                                  <p:stCondLst>
                                    <p:cond delay="1500"/>
                                  </p:stCondLst>
                                  <p:childTnLst>
                                    <p:animMotion origin="layout" path="M 4.16667E-7 -1.48148E-6 L -0.03073 -1.48148E-6 " pathEditMode="relative" rAng="0" ptsTypes="AA">
                                      <p:cBhvr>
                                        <p:cTn id="14" dur="1000" spd="-100000" fill="hold"/>
                                        <p:tgtEl>
                                          <p:spTgt spid="33"/>
                                        </p:tgtEl>
                                        <p:attrNameLst>
                                          <p:attrName>ppt_x</p:attrName>
                                          <p:attrName>ppt_y</p:attrName>
                                        </p:attrNameLst>
                                      </p:cBhvr>
                                      <p:rCtr x="-1536" y="0"/>
                                    </p:animMotion>
                                  </p:childTnLst>
                                </p:cTn>
                              </p:par>
                              <p:par>
                                <p:cTn id="15" presetID="10" presetClass="entr" presetSubtype="0" fill="hold" grpId="0" nodeType="withEffect">
                                  <p:stCondLst>
                                    <p:cond delay="50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par>
                                <p:cTn id="18" presetID="22" presetClass="entr" presetSubtype="2" fill="hold" grpId="0" nodeType="withEffect">
                                  <p:stCondLst>
                                    <p:cond delay="500"/>
                                  </p:stCondLst>
                                  <p:childTnLst>
                                    <p:set>
                                      <p:cBhvr>
                                        <p:cTn id="19" dur="1" fill="hold">
                                          <p:stCondLst>
                                            <p:cond delay="0"/>
                                          </p:stCondLst>
                                        </p:cTn>
                                        <p:tgtEl>
                                          <p:spTgt spid="16"/>
                                        </p:tgtEl>
                                        <p:attrNameLst>
                                          <p:attrName>style.visibility</p:attrName>
                                        </p:attrNameLst>
                                      </p:cBhvr>
                                      <p:to>
                                        <p:strVal val="visible"/>
                                      </p:to>
                                    </p:set>
                                    <p:animEffect transition="in" filter="wipe(right)">
                                      <p:cBhvr>
                                        <p:cTn id="20" dur="500"/>
                                        <p:tgtEl>
                                          <p:spTgt spid="16"/>
                                        </p:tgtEl>
                                      </p:cBhvr>
                                    </p:animEffect>
                                  </p:childTnLst>
                                </p:cTn>
                              </p:par>
                              <p:par>
                                <p:cTn id="21" presetID="12" presetClass="entr" presetSubtype="2" fill="hold" grpId="0" nodeType="withEffect">
                                  <p:stCondLst>
                                    <p:cond delay="1000"/>
                                  </p:stCondLst>
                                  <p:childTnLst>
                                    <p:set>
                                      <p:cBhvr>
                                        <p:cTn id="22" dur="1" fill="hold">
                                          <p:stCondLst>
                                            <p:cond delay="0"/>
                                          </p:stCondLst>
                                        </p:cTn>
                                        <p:tgtEl>
                                          <p:spTgt spid="21"/>
                                        </p:tgtEl>
                                        <p:attrNameLst>
                                          <p:attrName>style.visibility</p:attrName>
                                        </p:attrNameLst>
                                      </p:cBhvr>
                                      <p:to>
                                        <p:strVal val="visible"/>
                                      </p:to>
                                    </p:set>
                                    <p:anim calcmode="lin" valueType="num">
                                      <p:cBhvr additive="base">
                                        <p:cTn id="23" dur="500"/>
                                        <p:tgtEl>
                                          <p:spTgt spid="21"/>
                                        </p:tgtEl>
                                        <p:attrNameLst>
                                          <p:attrName>ppt_x</p:attrName>
                                        </p:attrNameLst>
                                      </p:cBhvr>
                                      <p:tavLst>
                                        <p:tav tm="0">
                                          <p:val>
                                            <p:strVal val="#ppt_x+#ppt_w*1.125000"/>
                                          </p:val>
                                        </p:tav>
                                        <p:tav tm="100000">
                                          <p:val>
                                            <p:strVal val="#ppt_x"/>
                                          </p:val>
                                        </p:tav>
                                      </p:tavLst>
                                    </p:anim>
                                    <p:animEffect transition="in" filter="wipe(left)">
                                      <p:cBhvr>
                                        <p:cTn id="24" dur="500"/>
                                        <p:tgtEl>
                                          <p:spTgt spid="21"/>
                                        </p:tgtEl>
                                      </p:cBhvr>
                                    </p:animEffect>
                                  </p:childTnLst>
                                </p:cTn>
                              </p:par>
                              <p:par>
                                <p:cTn id="25" presetID="10" presetClass="entr" presetSubtype="0" fill="hold" grpId="0" nodeType="withEffect">
                                  <p:stCondLst>
                                    <p:cond delay="1500"/>
                                  </p:stCondLst>
                                  <p:childTnLst>
                                    <p:set>
                                      <p:cBhvr>
                                        <p:cTn id="26" dur="1" fill="hold">
                                          <p:stCondLst>
                                            <p:cond delay="0"/>
                                          </p:stCondLst>
                                        </p:cTn>
                                        <p:tgtEl>
                                          <p:spTgt spid="34"/>
                                        </p:tgtEl>
                                        <p:attrNameLst>
                                          <p:attrName>style.visibility</p:attrName>
                                        </p:attrNameLst>
                                      </p:cBhvr>
                                      <p:to>
                                        <p:strVal val="visible"/>
                                      </p:to>
                                    </p:set>
                                    <p:animEffect transition="in" filter="fade">
                                      <p:cBhvr>
                                        <p:cTn id="27" dur="500"/>
                                        <p:tgtEl>
                                          <p:spTgt spid="34"/>
                                        </p:tgtEl>
                                      </p:cBhvr>
                                    </p:animEffect>
                                  </p:childTnLst>
                                </p:cTn>
                              </p:par>
                              <p:par>
                                <p:cTn id="28" presetID="35" presetClass="path" presetSubtype="0" decel="40000" fill="hold" grpId="1" nodeType="withEffect">
                                  <p:stCondLst>
                                    <p:cond delay="1500"/>
                                  </p:stCondLst>
                                  <p:childTnLst>
                                    <p:animMotion origin="layout" path="M 0.03073 -4.44444E-6 L -0.08906 -4.44444E-6 " pathEditMode="relative" rAng="0" ptsTypes="AA">
                                      <p:cBhvr>
                                        <p:cTn id="29" dur="1000" spd="-100000" fill="hold"/>
                                        <p:tgtEl>
                                          <p:spTgt spid="34"/>
                                        </p:tgtEl>
                                        <p:attrNameLst>
                                          <p:attrName>ppt_x</p:attrName>
                                          <p:attrName>ppt_y</p:attrName>
                                        </p:attrNameLst>
                                      </p:cBhvr>
                                      <p:rCtr x="-5990" y="0"/>
                                    </p:animMotion>
                                  </p:childTnLst>
                                </p:cTn>
                              </p:par>
                              <p:par>
                                <p:cTn id="30" presetID="35" presetClass="path" presetSubtype="0" accel="40000" decel="40000" fill="hold" grpId="2" nodeType="withEffect">
                                  <p:stCondLst>
                                    <p:cond delay="2500"/>
                                  </p:stCondLst>
                                  <p:childTnLst>
                                    <p:animMotion origin="layout" path="M 0.03073 -4.44444E-6 L -4.16667E-6 -4.44444E-6 " pathEditMode="relative" rAng="0" ptsTypes="AA">
                                      <p:cBhvr>
                                        <p:cTn id="31" dur="1000" fill="hold"/>
                                        <p:tgtEl>
                                          <p:spTgt spid="34"/>
                                        </p:tgtEl>
                                        <p:attrNameLst>
                                          <p:attrName>ppt_x</p:attrName>
                                          <p:attrName>ppt_y</p:attrName>
                                        </p:attrNameLst>
                                      </p:cBhvr>
                                      <p:rCtr x="-1536" y="0"/>
                                    </p:animMotion>
                                  </p:childTnLst>
                                </p:cTn>
                              </p:par>
                              <p:par>
                                <p:cTn id="32" presetID="10" presetClass="entr" presetSubtype="0" fill="hold" grpId="0" nodeType="withEffect">
                                  <p:stCondLst>
                                    <p:cond delay="150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500"/>
                                        <p:tgtEl>
                                          <p:spTgt spid="13"/>
                                        </p:tgtEl>
                                      </p:cBhvr>
                                    </p:animEffect>
                                  </p:childTnLst>
                                </p:cTn>
                              </p:par>
                              <p:par>
                                <p:cTn id="35" presetID="22" presetClass="entr" presetSubtype="8" fill="hold" grpId="0" nodeType="withEffect">
                                  <p:stCondLst>
                                    <p:cond delay="1500"/>
                                  </p:stCondLst>
                                  <p:childTnLst>
                                    <p:set>
                                      <p:cBhvr>
                                        <p:cTn id="36" dur="1" fill="hold">
                                          <p:stCondLst>
                                            <p:cond delay="0"/>
                                          </p:stCondLst>
                                        </p:cTn>
                                        <p:tgtEl>
                                          <p:spTgt spid="17"/>
                                        </p:tgtEl>
                                        <p:attrNameLst>
                                          <p:attrName>style.visibility</p:attrName>
                                        </p:attrNameLst>
                                      </p:cBhvr>
                                      <p:to>
                                        <p:strVal val="visible"/>
                                      </p:to>
                                    </p:set>
                                    <p:animEffect transition="in" filter="wipe(left)">
                                      <p:cBhvr>
                                        <p:cTn id="37" dur="500"/>
                                        <p:tgtEl>
                                          <p:spTgt spid="17"/>
                                        </p:tgtEl>
                                      </p:cBhvr>
                                    </p:animEffect>
                                  </p:childTnLst>
                                </p:cTn>
                              </p:par>
                              <p:par>
                                <p:cTn id="38" presetID="12" presetClass="entr" presetSubtype="8" fill="hold" grpId="0" nodeType="withEffect">
                                  <p:stCondLst>
                                    <p:cond delay="2000"/>
                                  </p:stCondLst>
                                  <p:childTnLst>
                                    <p:set>
                                      <p:cBhvr>
                                        <p:cTn id="39" dur="1" fill="hold">
                                          <p:stCondLst>
                                            <p:cond delay="0"/>
                                          </p:stCondLst>
                                        </p:cTn>
                                        <p:tgtEl>
                                          <p:spTgt spid="25"/>
                                        </p:tgtEl>
                                        <p:attrNameLst>
                                          <p:attrName>style.visibility</p:attrName>
                                        </p:attrNameLst>
                                      </p:cBhvr>
                                      <p:to>
                                        <p:strVal val="visible"/>
                                      </p:to>
                                    </p:set>
                                    <p:anim calcmode="lin" valueType="num">
                                      <p:cBhvr additive="base">
                                        <p:cTn id="40" dur="500"/>
                                        <p:tgtEl>
                                          <p:spTgt spid="25"/>
                                        </p:tgtEl>
                                        <p:attrNameLst>
                                          <p:attrName>ppt_x</p:attrName>
                                        </p:attrNameLst>
                                      </p:cBhvr>
                                      <p:tavLst>
                                        <p:tav tm="0">
                                          <p:val>
                                            <p:strVal val="#ppt_x-#ppt_w*1.125000"/>
                                          </p:val>
                                        </p:tav>
                                        <p:tav tm="100000">
                                          <p:val>
                                            <p:strVal val="#ppt_x"/>
                                          </p:val>
                                        </p:tav>
                                      </p:tavLst>
                                    </p:anim>
                                    <p:animEffect transition="in" filter="wipe(right)">
                                      <p:cBhvr>
                                        <p:cTn id="41" dur="500"/>
                                        <p:tgtEl>
                                          <p:spTgt spid="25"/>
                                        </p:tgtEl>
                                      </p:cBhvr>
                                    </p:animEffect>
                                  </p:childTnLst>
                                </p:cTn>
                              </p:par>
                              <p:par>
                                <p:cTn id="42" presetID="10" presetClass="entr" presetSubtype="0" fill="hold" grpId="0" nodeType="withEffect">
                                  <p:stCondLst>
                                    <p:cond delay="2500"/>
                                  </p:stCondLst>
                                  <p:childTnLst>
                                    <p:set>
                                      <p:cBhvr>
                                        <p:cTn id="43" dur="1" fill="hold">
                                          <p:stCondLst>
                                            <p:cond delay="0"/>
                                          </p:stCondLst>
                                        </p:cTn>
                                        <p:tgtEl>
                                          <p:spTgt spid="35"/>
                                        </p:tgtEl>
                                        <p:attrNameLst>
                                          <p:attrName>style.visibility</p:attrName>
                                        </p:attrNameLst>
                                      </p:cBhvr>
                                      <p:to>
                                        <p:strVal val="visible"/>
                                      </p:to>
                                    </p:set>
                                    <p:animEffect transition="in" filter="fade">
                                      <p:cBhvr>
                                        <p:cTn id="44" dur="500"/>
                                        <p:tgtEl>
                                          <p:spTgt spid="35"/>
                                        </p:tgtEl>
                                      </p:cBhvr>
                                    </p:animEffect>
                                  </p:childTnLst>
                                </p:cTn>
                              </p:par>
                              <p:par>
                                <p:cTn id="45" presetID="35" presetClass="path" presetSubtype="0" decel="40000" fill="hold" grpId="1" nodeType="withEffect">
                                  <p:stCondLst>
                                    <p:cond delay="2500"/>
                                  </p:stCondLst>
                                  <p:childTnLst>
                                    <p:animMotion origin="layout" path="M 0.08919 -1.48148E-6 L -0.0306 -1.48148E-6 " pathEditMode="relative" rAng="0" ptsTypes="AA">
                                      <p:cBhvr>
                                        <p:cTn id="46" dur="1000" fill="hold"/>
                                        <p:tgtEl>
                                          <p:spTgt spid="35"/>
                                        </p:tgtEl>
                                        <p:attrNameLst>
                                          <p:attrName>ppt_x</p:attrName>
                                          <p:attrName>ppt_y</p:attrName>
                                        </p:attrNameLst>
                                      </p:cBhvr>
                                      <p:rCtr x="-5990" y="0"/>
                                    </p:animMotion>
                                  </p:childTnLst>
                                </p:cTn>
                              </p:par>
                              <p:par>
                                <p:cTn id="47" presetID="35" presetClass="path" presetSubtype="0" accel="40000" decel="40000" fill="hold" grpId="2" nodeType="withEffect">
                                  <p:stCondLst>
                                    <p:cond delay="3500"/>
                                  </p:stCondLst>
                                  <p:childTnLst>
                                    <p:animMotion origin="layout" path="M 4.16667E-7 -1.48148E-6 L -0.03073 -1.48148E-6 " pathEditMode="relative" rAng="0" ptsTypes="AA">
                                      <p:cBhvr>
                                        <p:cTn id="48" dur="1000" spd="-100000" fill="hold"/>
                                        <p:tgtEl>
                                          <p:spTgt spid="35"/>
                                        </p:tgtEl>
                                        <p:attrNameLst>
                                          <p:attrName>ppt_x</p:attrName>
                                          <p:attrName>ppt_y</p:attrName>
                                        </p:attrNameLst>
                                      </p:cBhvr>
                                      <p:rCtr x="-1536" y="0"/>
                                    </p:animMotion>
                                  </p:childTnLst>
                                </p:cTn>
                              </p:par>
                              <p:par>
                                <p:cTn id="49" presetID="10" presetClass="entr" presetSubtype="0" fill="hold" grpId="0" nodeType="withEffect">
                                  <p:stCondLst>
                                    <p:cond delay="2500"/>
                                  </p:stCondLst>
                                  <p:childTnLst>
                                    <p:set>
                                      <p:cBhvr>
                                        <p:cTn id="50" dur="1" fill="hold">
                                          <p:stCondLst>
                                            <p:cond delay="0"/>
                                          </p:stCondLst>
                                        </p:cTn>
                                        <p:tgtEl>
                                          <p:spTgt spid="14"/>
                                        </p:tgtEl>
                                        <p:attrNameLst>
                                          <p:attrName>style.visibility</p:attrName>
                                        </p:attrNameLst>
                                      </p:cBhvr>
                                      <p:to>
                                        <p:strVal val="visible"/>
                                      </p:to>
                                    </p:set>
                                    <p:animEffect transition="in" filter="fade">
                                      <p:cBhvr>
                                        <p:cTn id="51" dur="500"/>
                                        <p:tgtEl>
                                          <p:spTgt spid="14"/>
                                        </p:tgtEl>
                                      </p:cBhvr>
                                    </p:animEffect>
                                  </p:childTnLst>
                                </p:cTn>
                              </p:par>
                              <p:par>
                                <p:cTn id="52" presetID="22" presetClass="entr" presetSubtype="2" fill="hold" grpId="0" nodeType="withEffect">
                                  <p:stCondLst>
                                    <p:cond delay="2500"/>
                                  </p:stCondLst>
                                  <p:childTnLst>
                                    <p:set>
                                      <p:cBhvr>
                                        <p:cTn id="53" dur="1" fill="hold">
                                          <p:stCondLst>
                                            <p:cond delay="0"/>
                                          </p:stCondLst>
                                        </p:cTn>
                                        <p:tgtEl>
                                          <p:spTgt spid="18"/>
                                        </p:tgtEl>
                                        <p:attrNameLst>
                                          <p:attrName>style.visibility</p:attrName>
                                        </p:attrNameLst>
                                      </p:cBhvr>
                                      <p:to>
                                        <p:strVal val="visible"/>
                                      </p:to>
                                    </p:set>
                                    <p:animEffect transition="in" filter="wipe(right)">
                                      <p:cBhvr>
                                        <p:cTn id="54" dur="500"/>
                                        <p:tgtEl>
                                          <p:spTgt spid="18"/>
                                        </p:tgtEl>
                                      </p:cBhvr>
                                    </p:animEffect>
                                  </p:childTnLst>
                                </p:cTn>
                              </p:par>
                              <p:par>
                                <p:cTn id="55" presetID="12" presetClass="entr" presetSubtype="2" fill="hold" grpId="0" nodeType="withEffect">
                                  <p:stCondLst>
                                    <p:cond delay="3000"/>
                                  </p:stCondLst>
                                  <p:childTnLst>
                                    <p:set>
                                      <p:cBhvr>
                                        <p:cTn id="56" dur="1" fill="hold">
                                          <p:stCondLst>
                                            <p:cond delay="0"/>
                                          </p:stCondLst>
                                        </p:cTn>
                                        <p:tgtEl>
                                          <p:spTgt spid="30"/>
                                        </p:tgtEl>
                                        <p:attrNameLst>
                                          <p:attrName>style.visibility</p:attrName>
                                        </p:attrNameLst>
                                      </p:cBhvr>
                                      <p:to>
                                        <p:strVal val="visible"/>
                                      </p:to>
                                    </p:set>
                                    <p:anim calcmode="lin" valueType="num">
                                      <p:cBhvr additive="base">
                                        <p:cTn id="57" dur="500"/>
                                        <p:tgtEl>
                                          <p:spTgt spid="30"/>
                                        </p:tgtEl>
                                        <p:attrNameLst>
                                          <p:attrName>ppt_x</p:attrName>
                                        </p:attrNameLst>
                                      </p:cBhvr>
                                      <p:tavLst>
                                        <p:tav tm="0">
                                          <p:val>
                                            <p:strVal val="#ppt_x+#ppt_w*1.125000"/>
                                          </p:val>
                                        </p:tav>
                                        <p:tav tm="100000">
                                          <p:val>
                                            <p:strVal val="#ppt_x"/>
                                          </p:val>
                                        </p:tav>
                                      </p:tavLst>
                                    </p:anim>
                                    <p:animEffect transition="in" filter="wipe(left)">
                                      <p:cBhvr>
                                        <p:cTn id="58" dur="500"/>
                                        <p:tgtEl>
                                          <p:spTgt spid="30"/>
                                        </p:tgtEl>
                                      </p:cBhvr>
                                    </p:animEffect>
                                  </p:childTnLst>
                                </p:cTn>
                              </p:par>
                              <p:par>
                                <p:cTn id="59" presetID="10" presetClass="entr" presetSubtype="0" fill="hold" grpId="0" nodeType="withEffect">
                                  <p:stCondLst>
                                    <p:cond delay="3500"/>
                                  </p:stCondLst>
                                  <p:childTnLst>
                                    <p:set>
                                      <p:cBhvr>
                                        <p:cTn id="60" dur="1" fill="hold">
                                          <p:stCondLst>
                                            <p:cond delay="0"/>
                                          </p:stCondLst>
                                        </p:cTn>
                                        <p:tgtEl>
                                          <p:spTgt spid="36"/>
                                        </p:tgtEl>
                                        <p:attrNameLst>
                                          <p:attrName>style.visibility</p:attrName>
                                        </p:attrNameLst>
                                      </p:cBhvr>
                                      <p:to>
                                        <p:strVal val="visible"/>
                                      </p:to>
                                    </p:set>
                                    <p:animEffect transition="in" filter="fade">
                                      <p:cBhvr>
                                        <p:cTn id="61" dur="500"/>
                                        <p:tgtEl>
                                          <p:spTgt spid="36"/>
                                        </p:tgtEl>
                                      </p:cBhvr>
                                    </p:animEffect>
                                  </p:childTnLst>
                                </p:cTn>
                              </p:par>
                              <p:par>
                                <p:cTn id="62" presetID="35" presetClass="path" presetSubtype="0" decel="40000" fill="hold" grpId="1" nodeType="withEffect">
                                  <p:stCondLst>
                                    <p:cond delay="3500"/>
                                  </p:stCondLst>
                                  <p:childTnLst>
                                    <p:animMotion origin="layout" path="M 0.03073 -4.44444E-6 L -0.08906 -4.44444E-6 " pathEditMode="relative" rAng="0" ptsTypes="AA">
                                      <p:cBhvr>
                                        <p:cTn id="63" dur="1000" spd="-100000" fill="hold"/>
                                        <p:tgtEl>
                                          <p:spTgt spid="36"/>
                                        </p:tgtEl>
                                        <p:attrNameLst>
                                          <p:attrName>ppt_x</p:attrName>
                                          <p:attrName>ppt_y</p:attrName>
                                        </p:attrNameLst>
                                      </p:cBhvr>
                                      <p:rCtr x="-5990" y="0"/>
                                    </p:animMotion>
                                  </p:childTnLst>
                                </p:cTn>
                              </p:par>
                              <p:par>
                                <p:cTn id="64" presetID="35" presetClass="path" presetSubtype="0" accel="40000" decel="40000" fill="hold" grpId="2" nodeType="withEffect">
                                  <p:stCondLst>
                                    <p:cond delay="4500"/>
                                  </p:stCondLst>
                                  <p:childTnLst>
                                    <p:animMotion origin="layout" path="M 0.03073 -4.44444E-6 L -4.16667E-6 -4.44444E-6 " pathEditMode="relative" rAng="0" ptsTypes="AA">
                                      <p:cBhvr>
                                        <p:cTn id="65" dur="1000" fill="hold"/>
                                        <p:tgtEl>
                                          <p:spTgt spid="36"/>
                                        </p:tgtEl>
                                        <p:attrNameLst>
                                          <p:attrName>ppt_x</p:attrName>
                                          <p:attrName>ppt_y</p:attrName>
                                        </p:attrNameLst>
                                      </p:cBhvr>
                                      <p:rCtr x="-1536" y="0"/>
                                    </p:animMotion>
                                  </p:childTnLst>
                                </p:cTn>
                              </p:par>
                              <p:par>
                                <p:cTn id="66" presetID="10" presetClass="entr" presetSubtype="0" fill="hold" grpId="0" nodeType="withEffect">
                                  <p:stCondLst>
                                    <p:cond delay="3500"/>
                                  </p:stCondLst>
                                  <p:childTnLst>
                                    <p:set>
                                      <p:cBhvr>
                                        <p:cTn id="67" dur="1" fill="hold">
                                          <p:stCondLst>
                                            <p:cond delay="0"/>
                                          </p:stCondLst>
                                        </p:cTn>
                                        <p:tgtEl>
                                          <p:spTgt spid="15"/>
                                        </p:tgtEl>
                                        <p:attrNameLst>
                                          <p:attrName>style.visibility</p:attrName>
                                        </p:attrNameLst>
                                      </p:cBhvr>
                                      <p:to>
                                        <p:strVal val="visible"/>
                                      </p:to>
                                    </p:set>
                                    <p:animEffect transition="in" filter="fade">
                                      <p:cBhvr>
                                        <p:cTn id="68" dur="500"/>
                                        <p:tgtEl>
                                          <p:spTgt spid="15"/>
                                        </p:tgtEl>
                                      </p:cBhvr>
                                    </p:animEffect>
                                  </p:childTnLst>
                                </p:cTn>
                              </p:par>
                              <p:par>
                                <p:cTn id="69" presetID="22" presetClass="entr" presetSubtype="8" fill="hold" grpId="0" nodeType="withEffect">
                                  <p:stCondLst>
                                    <p:cond delay="3500"/>
                                  </p:stCondLst>
                                  <p:childTnLst>
                                    <p:set>
                                      <p:cBhvr>
                                        <p:cTn id="70" dur="1" fill="hold">
                                          <p:stCondLst>
                                            <p:cond delay="0"/>
                                          </p:stCondLst>
                                        </p:cTn>
                                        <p:tgtEl>
                                          <p:spTgt spid="19"/>
                                        </p:tgtEl>
                                        <p:attrNameLst>
                                          <p:attrName>style.visibility</p:attrName>
                                        </p:attrNameLst>
                                      </p:cBhvr>
                                      <p:to>
                                        <p:strVal val="visible"/>
                                      </p:to>
                                    </p:set>
                                    <p:animEffect transition="in" filter="wipe(left)">
                                      <p:cBhvr>
                                        <p:cTn id="71" dur="500"/>
                                        <p:tgtEl>
                                          <p:spTgt spid="19"/>
                                        </p:tgtEl>
                                      </p:cBhvr>
                                    </p:animEffect>
                                  </p:childTnLst>
                                </p:cTn>
                              </p:par>
                              <p:par>
                                <p:cTn id="72" presetID="12" presetClass="entr" presetSubtype="8" fill="hold" grpId="0" nodeType="withEffect">
                                  <p:stCondLst>
                                    <p:cond delay="4000"/>
                                  </p:stCondLst>
                                  <p:childTnLst>
                                    <p:set>
                                      <p:cBhvr>
                                        <p:cTn id="73" dur="1" fill="hold">
                                          <p:stCondLst>
                                            <p:cond delay="0"/>
                                          </p:stCondLst>
                                        </p:cTn>
                                        <p:tgtEl>
                                          <p:spTgt spid="32"/>
                                        </p:tgtEl>
                                        <p:attrNameLst>
                                          <p:attrName>style.visibility</p:attrName>
                                        </p:attrNameLst>
                                      </p:cBhvr>
                                      <p:to>
                                        <p:strVal val="visible"/>
                                      </p:to>
                                    </p:set>
                                    <p:anim calcmode="lin" valueType="num">
                                      <p:cBhvr additive="base">
                                        <p:cTn id="74" dur="500"/>
                                        <p:tgtEl>
                                          <p:spTgt spid="32"/>
                                        </p:tgtEl>
                                        <p:attrNameLst>
                                          <p:attrName>ppt_x</p:attrName>
                                        </p:attrNameLst>
                                      </p:cBhvr>
                                      <p:tavLst>
                                        <p:tav tm="0">
                                          <p:val>
                                            <p:strVal val="#ppt_x-#ppt_w*1.125000"/>
                                          </p:val>
                                        </p:tav>
                                        <p:tav tm="100000">
                                          <p:val>
                                            <p:strVal val="#ppt_x"/>
                                          </p:val>
                                        </p:tav>
                                      </p:tavLst>
                                    </p:anim>
                                    <p:animEffect transition="in" filter="wipe(right)">
                                      <p:cBhvr>
                                        <p:cTn id="75"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P spid="17" grpId="0" animBg="1"/>
      <p:bldP spid="18" grpId="0" animBg="1"/>
      <p:bldP spid="19" grpId="0" animBg="1"/>
      <p:bldP spid="21" grpId="0"/>
      <p:bldP spid="25" grpId="0"/>
      <p:bldP spid="30" grpId="0"/>
      <p:bldP spid="32" grpId="0"/>
      <p:bldP spid="33" grpId="0" animBg="1"/>
      <p:bldP spid="33" grpId="1" animBg="1"/>
      <p:bldP spid="33" grpId="2" animBg="1"/>
      <p:bldP spid="34" grpId="0" animBg="1"/>
      <p:bldP spid="34" grpId="1" animBg="1"/>
      <p:bldP spid="34" grpId="2" animBg="1"/>
      <p:bldP spid="35" grpId="0" animBg="1"/>
      <p:bldP spid="35" grpId="1" animBg="1"/>
      <p:bldP spid="35" grpId="2" animBg="1"/>
      <p:bldP spid="36" grpId="0" animBg="1"/>
      <p:bldP spid="36" grpId="1" animBg="1"/>
      <p:bldP spid="36" grpId="2"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直接连接符 22"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CxnSpPr/>
          <p:nvPr/>
        </p:nvCxnSpPr>
        <p:spPr>
          <a:xfrm rot="10800000" flipV="1">
            <a:off x="404813" y="1449238"/>
            <a:ext cx="8678803" cy="11852"/>
          </a:xfrm>
          <a:prstGeom prst="line">
            <a:avLst/>
          </a:prstGeom>
          <a:ln w="12700">
            <a:solidFill>
              <a:srgbClr val="53728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7" name="圆角矩形 26"/>
          <p:cNvSpPr/>
          <p:nvPr/>
        </p:nvSpPr>
        <p:spPr>
          <a:xfrm rot="2700000">
            <a:off x="1162000" y="216166"/>
            <a:ext cx="898359" cy="898359"/>
          </a:xfrm>
          <a:prstGeom prst="roundRect">
            <a:avLst>
              <a:gd name="adj" fmla="val 0"/>
            </a:avLst>
          </a:prstGeom>
          <a:solidFill>
            <a:srgbClr val="537285"/>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8" name="圆角矩形 27"/>
          <p:cNvSpPr/>
          <p:nvPr/>
        </p:nvSpPr>
        <p:spPr>
          <a:xfrm rot="2700000">
            <a:off x="635353" y="216167"/>
            <a:ext cx="898359" cy="898359"/>
          </a:xfrm>
          <a:prstGeom prst="roundRect">
            <a:avLst>
              <a:gd name="adj" fmla="val 0"/>
            </a:avLst>
          </a:prstGeom>
          <a:solidFill>
            <a:srgbClr val="537285"/>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9" name="圆角矩形 28"/>
          <p:cNvSpPr/>
          <p:nvPr/>
        </p:nvSpPr>
        <p:spPr>
          <a:xfrm rot="2700000">
            <a:off x="898677" y="216166"/>
            <a:ext cx="898359" cy="898359"/>
          </a:xfrm>
          <a:prstGeom prst="roundRect">
            <a:avLst>
              <a:gd name="adj" fmla="val 0"/>
            </a:avLst>
          </a:prstGeom>
          <a:solidFill>
            <a:srgbClr val="124062"/>
          </a:solidFill>
          <a:ln w="349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cxnSp>
        <p:nvCxnSpPr>
          <p:cNvPr id="24" name="直接连接符 23"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CxnSpPr/>
          <p:nvPr/>
        </p:nvCxnSpPr>
        <p:spPr>
          <a:xfrm rot="10800000">
            <a:off x="385958" y="1589185"/>
            <a:ext cx="8706284" cy="15329"/>
          </a:xfrm>
          <a:prstGeom prst="line">
            <a:avLst/>
          </a:prstGeom>
          <a:ln w="38100">
            <a:solidFill>
              <a:srgbClr val="12406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4" name="文本框 43"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SpPr txBox="1"/>
          <p:nvPr/>
        </p:nvSpPr>
        <p:spPr>
          <a:xfrm>
            <a:off x="2236808" y="422694"/>
            <a:ext cx="7114226" cy="830997"/>
          </a:xfrm>
          <a:prstGeom prst="rect">
            <a:avLst/>
          </a:prstGeom>
          <a:noFill/>
        </p:spPr>
        <p:txBody>
          <a:bodyPr wrap="square" rtlCol="0">
            <a:spAutoFit/>
          </a:bodyPr>
          <a:lstStyle/>
          <a:p>
            <a:pPr lvl="0"/>
            <a:r>
              <a:rPr lang="zh-CN" altLang="en-US" sz="4800" b="1" dirty="0" smtClean="0">
                <a:solidFill>
                  <a:srgbClr val="124062"/>
                </a:solidFill>
                <a:cs typeface="+mn-ea"/>
                <a:sym typeface="+mn-lt"/>
              </a:rPr>
              <a:t>统计法治宣传教育的措施</a:t>
            </a:r>
          </a:p>
        </p:txBody>
      </p:sp>
      <p:sp>
        <p:nvSpPr>
          <p:cNvPr id="11" name="右箭头 10"/>
          <p:cNvSpPr/>
          <p:nvPr/>
        </p:nvSpPr>
        <p:spPr>
          <a:xfrm>
            <a:off x="0" y="3925003"/>
            <a:ext cx="11999862" cy="514490"/>
          </a:xfrm>
          <a:prstGeom prst="rightArrow">
            <a:avLst/>
          </a:prstGeom>
          <a:solidFill>
            <a:srgbClr val="124062">
              <a:alpha val="40000"/>
            </a:srgbClr>
          </a:solid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lIns="0" rIns="0" bIns="126000" rtlCol="0" anchor="ctr"/>
          <a:lstStyle/>
          <a:p>
            <a:pPr algn="ctr"/>
            <a:endParaRPr lang="zh-CN" altLang="en-US" sz="1200">
              <a:solidFill>
                <a:srgbClr val="3F7EE5"/>
              </a:solidFill>
              <a:cs typeface="+mn-ea"/>
              <a:sym typeface="+mn-lt"/>
            </a:endParaRPr>
          </a:p>
        </p:txBody>
      </p:sp>
      <p:sp>
        <p:nvSpPr>
          <p:cNvPr id="12" name="Freeform 7"/>
          <p:cNvSpPr>
            <a:spLocks noEditPoints="1"/>
          </p:cNvSpPr>
          <p:nvPr/>
        </p:nvSpPr>
        <p:spPr bwMode="auto">
          <a:xfrm flipH="1">
            <a:off x="-581025" y="4051279"/>
            <a:ext cx="581025" cy="261938"/>
          </a:xfrm>
          <a:custGeom>
            <a:avLst/>
            <a:gdLst>
              <a:gd name="T0" fmla="*/ 11 w 155"/>
              <a:gd name="T1" fmla="*/ 56 h 70"/>
              <a:gd name="T2" fmla="*/ 15 w 155"/>
              <a:gd name="T3" fmla="*/ 57 h 70"/>
              <a:gd name="T4" fmla="*/ 15 w 155"/>
              <a:gd name="T5" fmla="*/ 57 h 70"/>
              <a:gd name="T6" fmla="*/ 27 w 155"/>
              <a:gd name="T7" fmla="*/ 70 h 70"/>
              <a:gd name="T8" fmla="*/ 40 w 155"/>
              <a:gd name="T9" fmla="*/ 57 h 70"/>
              <a:gd name="T10" fmla="*/ 40 w 155"/>
              <a:gd name="T11" fmla="*/ 57 h 70"/>
              <a:gd name="T12" fmla="*/ 104 w 155"/>
              <a:gd name="T13" fmla="*/ 57 h 70"/>
              <a:gd name="T14" fmla="*/ 104 w 155"/>
              <a:gd name="T15" fmla="*/ 57 h 70"/>
              <a:gd name="T16" fmla="*/ 117 w 155"/>
              <a:gd name="T17" fmla="*/ 70 h 70"/>
              <a:gd name="T18" fmla="*/ 130 w 155"/>
              <a:gd name="T19" fmla="*/ 57 h 70"/>
              <a:gd name="T20" fmla="*/ 130 w 155"/>
              <a:gd name="T21" fmla="*/ 57 h 70"/>
              <a:gd name="T22" fmla="*/ 134 w 155"/>
              <a:gd name="T23" fmla="*/ 57 h 70"/>
              <a:gd name="T24" fmla="*/ 137 w 155"/>
              <a:gd name="T25" fmla="*/ 57 h 70"/>
              <a:gd name="T26" fmla="*/ 155 w 155"/>
              <a:gd name="T27" fmla="*/ 24 h 70"/>
              <a:gd name="T28" fmla="*/ 155 w 155"/>
              <a:gd name="T29" fmla="*/ 24 h 70"/>
              <a:gd name="T30" fmla="*/ 155 w 155"/>
              <a:gd name="T31" fmla="*/ 24 h 70"/>
              <a:gd name="T32" fmla="*/ 155 w 155"/>
              <a:gd name="T33" fmla="*/ 24 h 70"/>
              <a:gd name="T34" fmla="*/ 155 w 155"/>
              <a:gd name="T35" fmla="*/ 24 h 70"/>
              <a:gd name="T36" fmla="*/ 140 w 155"/>
              <a:gd name="T37" fmla="*/ 24 h 70"/>
              <a:gd name="T38" fmla="*/ 96 w 155"/>
              <a:gd name="T39" fmla="*/ 0 h 70"/>
              <a:gd name="T40" fmla="*/ 88 w 155"/>
              <a:gd name="T41" fmla="*/ 0 h 70"/>
              <a:gd name="T42" fmla="*/ 79 w 155"/>
              <a:gd name="T43" fmla="*/ 0 h 70"/>
              <a:gd name="T44" fmla="*/ 35 w 155"/>
              <a:gd name="T45" fmla="*/ 24 h 70"/>
              <a:gd name="T46" fmla="*/ 25 w 155"/>
              <a:gd name="T47" fmla="*/ 24 h 70"/>
              <a:gd name="T48" fmla="*/ 0 w 155"/>
              <a:gd name="T49" fmla="*/ 56 h 70"/>
              <a:gd name="T50" fmla="*/ 0 w 155"/>
              <a:gd name="T51" fmla="*/ 57 h 70"/>
              <a:gd name="T52" fmla="*/ 1 w 155"/>
              <a:gd name="T53" fmla="*/ 56 h 70"/>
              <a:gd name="T54" fmla="*/ 11 w 155"/>
              <a:gd name="T55" fmla="*/ 56 h 70"/>
              <a:gd name="T56" fmla="*/ 85 w 155"/>
              <a:gd name="T57" fmla="*/ 8 h 70"/>
              <a:gd name="T58" fmla="*/ 85 w 155"/>
              <a:gd name="T59" fmla="*/ 23 h 70"/>
              <a:gd name="T60" fmla="*/ 47 w 155"/>
              <a:gd name="T61" fmla="*/ 23 h 70"/>
              <a:gd name="T62" fmla="*/ 47 w 155"/>
              <a:gd name="T63" fmla="*/ 23 h 70"/>
              <a:gd name="T64" fmla="*/ 80 w 155"/>
              <a:gd name="T65" fmla="*/ 8 h 70"/>
              <a:gd name="T66" fmla="*/ 85 w 155"/>
              <a:gd name="T67" fmla="*/ 8 h 70"/>
              <a:gd name="T68" fmla="*/ 90 w 155"/>
              <a:gd name="T69" fmla="*/ 23 h 70"/>
              <a:gd name="T70" fmla="*/ 89 w 155"/>
              <a:gd name="T71" fmla="*/ 7 h 70"/>
              <a:gd name="T72" fmla="*/ 95 w 155"/>
              <a:gd name="T73" fmla="*/ 8 h 70"/>
              <a:gd name="T74" fmla="*/ 128 w 155"/>
              <a:gd name="T75" fmla="*/ 23 h 70"/>
              <a:gd name="T76" fmla="*/ 90 w 155"/>
              <a:gd name="T77" fmla="*/ 23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55" h="70">
                <a:moveTo>
                  <a:pt x="11" y="56"/>
                </a:moveTo>
                <a:cubicBezTo>
                  <a:pt x="15" y="57"/>
                  <a:pt x="15" y="57"/>
                  <a:pt x="15" y="57"/>
                </a:cubicBezTo>
                <a:cubicBezTo>
                  <a:pt x="15" y="57"/>
                  <a:pt x="15" y="57"/>
                  <a:pt x="15" y="57"/>
                </a:cubicBezTo>
                <a:cubicBezTo>
                  <a:pt x="15" y="64"/>
                  <a:pt x="20" y="70"/>
                  <a:pt x="27" y="70"/>
                </a:cubicBezTo>
                <a:cubicBezTo>
                  <a:pt x="35" y="70"/>
                  <a:pt x="40" y="64"/>
                  <a:pt x="40" y="57"/>
                </a:cubicBezTo>
                <a:cubicBezTo>
                  <a:pt x="40" y="57"/>
                  <a:pt x="40" y="57"/>
                  <a:pt x="40" y="57"/>
                </a:cubicBezTo>
                <a:cubicBezTo>
                  <a:pt x="104" y="57"/>
                  <a:pt x="104" y="57"/>
                  <a:pt x="104" y="57"/>
                </a:cubicBezTo>
                <a:cubicBezTo>
                  <a:pt x="104" y="57"/>
                  <a:pt x="104" y="57"/>
                  <a:pt x="104" y="57"/>
                </a:cubicBezTo>
                <a:cubicBezTo>
                  <a:pt x="104" y="64"/>
                  <a:pt x="110" y="70"/>
                  <a:pt x="117" y="70"/>
                </a:cubicBezTo>
                <a:cubicBezTo>
                  <a:pt x="124" y="70"/>
                  <a:pt x="130" y="64"/>
                  <a:pt x="130" y="57"/>
                </a:cubicBezTo>
                <a:cubicBezTo>
                  <a:pt x="130" y="57"/>
                  <a:pt x="130" y="57"/>
                  <a:pt x="130" y="57"/>
                </a:cubicBezTo>
                <a:cubicBezTo>
                  <a:pt x="134" y="57"/>
                  <a:pt x="134" y="57"/>
                  <a:pt x="134" y="57"/>
                </a:cubicBezTo>
                <a:cubicBezTo>
                  <a:pt x="137" y="57"/>
                  <a:pt x="137" y="57"/>
                  <a:pt x="137" y="57"/>
                </a:cubicBezTo>
                <a:cubicBezTo>
                  <a:pt x="137" y="57"/>
                  <a:pt x="155" y="59"/>
                  <a:pt x="155" y="24"/>
                </a:cubicBezTo>
                <a:cubicBezTo>
                  <a:pt x="155" y="24"/>
                  <a:pt x="155" y="24"/>
                  <a:pt x="155" y="24"/>
                </a:cubicBezTo>
                <a:cubicBezTo>
                  <a:pt x="155" y="24"/>
                  <a:pt x="155" y="24"/>
                  <a:pt x="155" y="24"/>
                </a:cubicBezTo>
                <a:cubicBezTo>
                  <a:pt x="155" y="24"/>
                  <a:pt x="155" y="24"/>
                  <a:pt x="155" y="24"/>
                </a:cubicBezTo>
                <a:cubicBezTo>
                  <a:pt x="155" y="24"/>
                  <a:pt x="155" y="24"/>
                  <a:pt x="155" y="24"/>
                </a:cubicBezTo>
                <a:cubicBezTo>
                  <a:pt x="140" y="24"/>
                  <a:pt x="140" y="24"/>
                  <a:pt x="140" y="24"/>
                </a:cubicBezTo>
                <a:cubicBezTo>
                  <a:pt x="127" y="8"/>
                  <a:pt x="109" y="2"/>
                  <a:pt x="96" y="0"/>
                </a:cubicBezTo>
                <a:cubicBezTo>
                  <a:pt x="96" y="0"/>
                  <a:pt x="90" y="0"/>
                  <a:pt x="88" y="0"/>
                </a:cubicBezTo>
                <a:cubicBezTo>
                  <a:pt x="85" y="0"/>
                  <a:pt x="79" y="0"/>
                  <a:pt x="79" y="0"/>
                </a:cubicBezTo>
                <a:cubicBezTo>
                  <a:pt x="66" y="2"/>
                  <a:pt x="48" y="8"/>
                  <a:pt x="35" y="24"/>
                </a:cubicBezTo>
                <a:cubicBezTo>
                  <a:pt x="25" y="24"/>
                  <a:pt x="25" y="24"/>
                  <a:pt x="25" y="24"/>
                </a:cubicBezTo>
                <a:cubicBezTo>
                  <a:pt x="25" y="24"/>
                  <a:pt x="0" y="22"/>
                  <a:pt x="0" y="56"/>
                </a:cubicBezTo>
                <a:cubicBezTo>
                  <a:pt x="0" y="57"/>
                  <a:pt x="0" y="57"/>
                  <a:pt x="0" y="57"/>
                </a:cubicBezTo>
                <a:cubicBezTo>
                  <a:pt x="1" y="56"/>
                  <a:pt x="1" y="56"/>
                  <a:pt x="1" y="56"/>
                </a:cubicBezTo>
                <a:cubicBezTo>
                  <a:pt x="11" y="56"/>
                  <a:pt x="11" y="56"/>
                  <a:pt x="11" y="56"/>
                </a:cubicBezTo>
                <a:close/>
                <a:moveTo>
                  <a:pt x="85" y="8"/>
                </a:moveTo>
                <a:cubicBezTo>
                  <a:pt x="85" y="23"/>
                  <a:pt x="85" y="23"/>
                  <a:pt x="85" y="23"/>
                </a:cubicBezTo>
                <a:cubicBezTo>
                  <a:pt x="47" y="23"/>
                  <a:pt x="47" y="23"/>
                  <a:pt x="47" y="23"/>
                </a:cubicBezTo>
                <a:cubicBezTo>
                  <a:pt x="47" y="23"/>
                  <a:pt x="47" y="23"/>
                  <a:pt x="47" y="23"/>
                </a:cubicBezTo>
                <a:cubicBezTo>
                  <a:pt x="58" y="13"/>
                  <a:pt x="70" y="9"/>
                  <a:pt x="80" y="8"/>
                </a:cubicBezTo>
                <a:cubicBezTo>
                  <a:pt x="81" y="8"/>
                  <a:pt x="83" y="8"/>
                  <a:pt x="85" y="8"/>
                </a:cubicBezTo>
                <a:close/>
                <a:moveTo>
                  <a:pt x="90" y="23"/>
                </a:moveTo>
                <a:cubicBezTo>
                  <a:pt x="89" y="7"/>
                  <a:pt x="89" y="7"/>
                  <a:pt x="89" y="7"/>
                </a:cubicBezTo>
                <a:cubicBezTo>
                  <a:pt x="92" y="8"/>
                  <a:pt x="94" y="8"/>
                  <a:pt x="95" y="8"/>
                </a:cubicBezTo>
                <a:cubicBezTo>
                  <a:pt x="105" y="9"/>
                  <a:pt x="118" y="13"/>
                  <a:pt x="128" y="23"/>
                </a:cubicBezTo>
                <a:lnTo>
                  <a:pt x="90" y="23"/>
                </a:lnTo>
                <a:close/>
              </a:path>
            </a:pathLst>
          </a:custGeom>
          <a:solidFill>
            <a:srgbClr val="124062"/>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zh-CN" altLang="en-US">
              <a:solidFill>
                <a:schemeClr val="bg1"/>
              </a:solidFill>
              <a:cs typeface="+mn-ea"/>
              <a:sym typeface="+mn-lt"/>
            </a:endParaRPr>
          </a:p>
        </p:txBody>
      </p:sp>
      <p:sp>
        <p:nvSpPr>
          <p:cNvPr id="13" name="椭圆 12"/>
          <p:cNvSpPr/>
          <p:nvPr/>
        </p:nvSpPr>
        <p:spPr>
          <a:xfrm>
            <a:off x="1735199" y="3673458"/>
            <a:ext cx="1008112" cy="1008112"/>
          </a:xfrm>
          <a:prstGeom prst="ellipse">
            <a:avLst/>
          </a:prstGeom>
          <a:solidFill>
            <a:srgbClr val="124062"/>
          </a:solidFill>
          <a:ln w="25400">
            <a:noFill/>
          </a:ln>
          <a:effectLst>
            <a:outerShdw blurRad="2413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zh-CN" altLang="en-US" sz="1600" b="1" dirty="0" smtClean="0">
                <a:solidFill>
                  <a:srgbClr val="FFFFFF"/>
                </a:solidFill>
                <a:cs typeface="+mn-ea"/>
                <a:sym typeface="+mn-lt"/>
              </a:rPr>
              <a:t>（二）</a:t>
            </a:r>
            <a:endParaRPr lang="zh-CN" altLang="en-US" sz="1600" b="1" dirty="0">
              <a:solidFill>
                <a:srgbClr val="FFFFFF"/>
              </a:solidFill>
              <a:cs typeface="+mn-ea"/>
              <a:sym typeface="+mn-lt"/>
            </a:endParaRPr>
          </a:p>
        </p:txBody>
      </p:sp>
      <p:sp>
        <p:nvSpPr>
          <p:cNvPr id="14" name="椭圆 13"/>
          <p:cNvSpPr/>
          <p:nvPr/>
        </p:nvSpPr>
        <p:spPr>
          <a:xfrm>
            <a:off x="3424637" y="3701738"/>
            <a:ext cx="1008112" cy="1008112"/>
          </a:xfrm>
          <a:prstGeom prst="ellipse">
            <a:avLst/>
          </a:prstGeom>
          <a:solidFill>
            <a:srgbClr val="537285"/>
          </a:solidFill>
          <a:ln w="25400">
            <a:noFill/>
          </a:ln>
          <a:effectLst>
            <a:outerShdw blurRad="2413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zh-CN" altLang="en-US" sz="1600" b="1" dirty="0" smtClean="0">
                <a:solidFill>
                  <a:srgbClr val="FFFFFF"/>
                </a:solidFill>
                <a:cs typeface="+mn-ea"/>
                <a:sym typeface="+mn-lt"/>
              </a:rPr>
              <a:t>（三）</a:t>
            </a:r>
            <a:endParaRPr lang="zh-CN" altLang="en-US" sz="1600" b="1" dirty="0">
              <a:solidFill>
                <a:srgbClr val="FFFFFF"/>
              </a:solidFill>
              <a:cs typeface="+mn-ea"/>
              <a:sym typeface="+mn-lt"/>
            </a:endParaRPr>
          </a:p>
        </p:txBody>
      </p:sp>
      <p:sp>
        <p:nvSpPr>
          <p:cNvPr id="15" name="椭圆 14"/>
          <p:cNvSpPr/>
          <p:nvPr/>
        </p:nvSpPr>
        <p:spPr>
          <a:xfrm>
            <a:off x="5076368" y="3682885"/>
            <a:ext cx="1008112" cy="1008112"/>
          </a:xfrm>
          <a:prstGeom prst="ellipse">
            <a:avLst/>
          </a:prstGeom>
          <a:solidFill>
            <a:srgbClr val="124062"/>
          </a:solidFill>
          <a:ln w="25400">
            <a:noFill/>
          </a:ln>
          <a:effectLst>
            <a:outerShdw blurRad="2413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zh-CN" altLang="en-US" sz="1600" b="1" dirty="0" smtClean="0">
                <a:solidFill>
                  <a:srgbClr val="FFFFFF"/>
                </a:solidFill>
                <a:cs typeface="+mn-ea"/>
                <a:sym typeface="+mn-lt"/>
              </a:rPr>
              <a:t>（四）</a:t>
            </a:r>
            <a:endParaRPr lang="zh-CN" altLang="en-US" sz="1600" b="1" dirty="0">
              <a:solidFill>
                <a:srgbClr val="FFFFFF"/>
              </a:solidFill>
              <a:cs typeface="+mn-ea"/>
              <a:sym typeface="+mn-lt"/>
            </a:endParaRPr>
          </a:p>
        </p:txBody>
      </p:sp>
      <p:sp>
        <p:nvSpPr>
          <p:cNvPr id="16" name="椭圆 15"/>
          <p:cNvSpPr/>
          <p:nvPr/>
        </p:nvSpPr>
        <p:spPr>
          <a:xfrm>
            <a:off x="6643259" y="3682885"/>
            <a:ext cx="1008112" cy="1008112"/>
          </a:xfrm>
          <a:prstGeom prst="ellipse">
            <a:avLst/>
          </a:prstGeom>
          <a:solidFill>
            <a:srgbClr val="537285"/>
          </a:solidFill>
          <a:ln w="25400">
            <a:noFill/>
          </a:ln>
          <a:effectLst>
            <a:outerShdw blurRad="2413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zh-CN" altLang="en-US" sz="1600" b="1" dirty="0" smtClean="0">
                <a:solidFill>
                  <a:srgbClr val="FFFFFF"/>
                </a:solidFill>
                <a:cs typeface="+mn-ea"/>
                <a:sym typeface="+mn-lt"/>
              </a:rPr>
              <a:t>（五）</a:t>
            </a:r>
            <a:endParaRPr lang="zh-CN" altLang="en-US" sz="1600" b="1" dirty="0">
              <a:solidFill>
                <a:srgbClr val="FFFFFF"/>
              </a:solidFill>
              <a:cs typeface="+mn-ea"/>
              <a:sym typeface="+mn-lt"/>
            </a:endParaRPr>
          </a:p>
        </p:txBody>
      </p:sp>
      <p:sp>
        <p:nvSpPr>
          <p:cNvPr id="17" name="椭圆 16"/>
          <p:cNvSpPr/>
          <p:nvPr/>
        </p:nvSpPr>
        <p:spPr>
          <a:xfrm>
            <a:off x="8342124" y="3673458"/>
            <a:ext cx="1008112" cy="1008112"/>
          </a:xfrm>
          <a:prstGeom prst="ellipse">
            <a:avLst/>
          </a:prstGeom>
          <a:solidFill>
            <a:srgbClr val="124062"/>
          </a:solidFill>
          <a:ln w="25400">
            <a:noFill/>
          </a:ln>
          <a:effectLst>
            <a:outerShdw blurRad="2413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zh-CN" altLang="en-US" sz="1600" b="1" dirty="0" smtClean="0">
                <a:solidFill>
                  <a:srgbClr val="FFFFFF"/>
                </a:solidFill>
                <a:cs typeface="+mn-ea"/>
                <a:sym typeface="+mn-lt"/>
              </a:rPr>
              <a:t>（六）</a:t>
            </a:r>
            <a:endParaRPr lang="zh-CN" altLang="en-US" sz="1600" b="1" dirty="0">
              <a:solidFill>
                <a:srgbClr val="FFFFFF"/>
              </a:solidFill>
              <a:cs typeface="+mn-ea"/>
              <a:sym typeface="+mn-lt"/>
            </a:endParaRPr>
          </a:p>
        </p:txBody>
      </p:sp>
      <p:sp>
        <p:nvSpPr>
          <p:cNvPr id="18" name="椭圆 17"/>
          <p:cNvSpPr/>
          <p:nvPr/>
        </p:nvSpPr>
        <p:spPr>
          <a:xfrm>
            <a:off x="10059845" y="3673458"/>
            <a:ext cx="1008112" cy="1008112"/>
          </a:xfrm>
          <a:prstGeom prst="ellipse">
            <a:avLst/>
          </a:prstGeom>
          <a:solidFill>
            <a:srgbClr val="537285"/>
          </a:solidFill>
          <a:ln w="25400">
            <a:noFill/>
          </a:ln>
          <a:effectLst>
            <a:outerShdw blurRad="2413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zh-CN" altLang="en-US" sz="1600" b="1" dirty="0" smtClean="0">
                <a:solidFill>
                  <a:srgbClr val="FFFFFF"/>
                </a:solidFill>
                <a:cs typeface="+mn-ea"/>
                <a:sym typeface="+mn-lt"/>
              </a:rPr>
              <a:t>（七）</a:t>
            </a:r>
            <a:endParaRPr lang="zh-CN" altLang="en-US" sz="1600" b="1" dirty="0">
              <a:solidFill>
                <a:srgbClr val="FFFFFF"/>
              </a:solidFill>
              <a:cs typeface="+mn-ea"/>
              <a:sym typeface="+mn-lt"/>
            </a:endParaRPr>
          </a:p>
        </p:txBody>
      </p:sp>
      <p:sp>
        <p:nvSpPr>
          <p:cNvPr id="20" name="TextBox 29"/>
          <p:cNvSpPr txBox="1"/>
          <p:nvPr/>
        </p:nvSpPr>
        <p:spPr>
          <a:xfrm>
            <a:off x="899323" y="2232883"/>
            <a:ext cx="2520280" cy="307777"/>
          </a:xfrm>
          <a:prstGeom prst="rect">
            <a:avLst/>
          </a:prstGeom>
          <a:noFill/>
        </p:spPr>
        <p:txBody>
          <a:bodyPr wrap="square" rtlCol="0">
            <a:spAutoFit/>
          </a:bodyPr>
          <a:lstStyle/>
          <a:p>
            <a:r>
              <a:rPr lang="zh-CN" altLang="en-US" sz="1400" b="1" dirty="0" smtClean="0"/>
              <a:t>明确统计法治宣传教育责任</a:t>
            </a:r>
            <a:endParaRPr lang="zh-CN" altLang="en-US" sz="1400" dirty="0"/>
          </a:p>
        </p:txBody>
      </p:sp>
      <p:sp>
        <p:nvSpPr>
          <p:cNvPr id="22" name="TextBox 31"/>
          <p:cNvSpPr txBox="1"/>
          <p:nvPr/>
        </p:nvSpPr>
        <p:spPr>
          <a:xfrm>
            <a:off x="3159439" y="5661852"/>
            <a:ext cx="2520280" cy="345094"/>
          </a:xfrm>
          <a:prstGeom prst="rect">
            <a:avLst/>
          </a:prstGeom>
          <a:noFill/>
        </p:spPr>
        <p:txBody>
          <a:bodyPr wrap="square" rtlCol="0">
            <a:spAutoFit/>
          </a:bodyPr>
          <a:lstStyle/>
          <a:p>
            <a:pPr>
              <a:lnSpc>
                <a:spcPct val="130000"/>
              </a:lnSpc>
            </a:pPr>
            <a:r>
              <a:rPr lang="zh-CN" altLang="en-US" sz="1400" b="1" dirty="0" smtClean="0"/>
              <a:t>加强领导干部法治建设考核</a:t>
            </a:r>
            <a:endParaRPr lang="zh-CN" altLang="en-US" sz="1400" dirty="0">
              <a:solidFill>
                <a:schemeClr val="tx1">
                  <a:lumMod val="65000"/>
                  <a:lumOff val="35000"/>
                </a:schemeClr>
              </a:solidFill>
              <a:cs typeface="+mn-ea"/>
              <a:sym typeface="+mn-lt"/>
            </a:endParaRPr>
          </a:p>
        </p:txBody>
      </p:sp>
      <p:sp>
        <p:nvSpPr>
          <p:cNvPr id="26" name="TextBox 33"/>
          <p:cNvSpPr txBox="1"/>
          <p:nvPr/>
        </p:nvSpPr>
        <p:spPr>
          <a:xfrm>
            <a:off x="4522863" y="2195175"/>
            <a:ext cx="2520280" cy="345094"/>
          </a:xfrm>
          <a:prstGeom prst="rect">
            <a:avLst/>
          </a:prstGeom>
          <a:noFill/>
        </p:spPr>
        <p:txBody>
          <a:bodyPr wrap="square" rtlCol="0">
            <a:spAutoFit/>
          </a:bodyPr>
          <a:lstStyle/>
          <a:p>
            <a:pPr>
              <a:lnSpc>
                <a:spcPct val="130000"/>
              </a:lnSpc>
            </a:pPr>
            <a:r>
              <a:rPr lang="zh-CN" altLang="en-US" sz="1400" b="1" dirty="0" smtClean="0"/>
              <a:t>创新统计法治宣传教育方式</a:t>
            </a:r>
            <a:endParaRPr lang="zh-CN" altLang="en-US" sz="1400" dirty="0">
              <a:solidFill>
                <a:schemeClr val="tx1">
                  <a:lumMod val="65000"/>
                  <a:lumOff val="35000"/>
                </a:schemeClr>
              </a:solidFill>
              <a:cs typeface="+mn-ea"/>
              <a:sym typeface="+mn-lt"/>
            </a:endParaRPr>
          </a:p>
        </p:txBody>
      </p:sp>
      <p:sp>
        <p:nvSpPr>
          <p:cNvPr id="31" name="TextBox 35"/>
          <p:cNvSpPr txBox="1"/>
          <p:nvPr/>
        </p:nvSpPr>
        <p:spPr>
          <a:xfrm>
            <a:off x="5948314" y="5625745"/>
            <a:ext cx="2865747" cy="372410"/>
          </a:xfrm>
          <a:prstGeom prst="rect">
            <a:avLst/>
          </a:prstGeom>
          <a:noFill/>
        </p:spPr>
        <p:txBody>
          <a:bodyPr wrap="square" rtlCol="0">
            <a:spAutoFit/>
          </a:bodyPr>
          <a:lstStyle/>
          <a:p>
            <a:pPr algn="r">
              <a:lnSpc>
                <a:spcPct val="130000"/>
              </a:lnSpc>
            </a:pPr>
            <a:r>
              <a:rPr lang="zh-CN" altLang="en-US" sz="1400" b="1" dirty="0" smtClean="0"/>
              <a:t>抓好统计法治重大事项宣传教育</a:t>
            </a:r>
            <a:endParaRPr lang="zh-CN" altLang="en-US" sz="1400" dirty="0">
              <a:solidFill>
                <a:schemeClr val="tx1">
                  <a:lumMod val="65000"/>
                  <a:lumOff val="35000"/>
                </a:schemeClr>
              </a:solidFill>
              <a:cs typeface="+mn-ea"/>
              <a:sym typeface="+mn-lt"/>
            </a:endParaRPr>
          </a:p>
        </p:txBody>
      </p:sp>
      <p:sp>
        <p:nvSpPr>
          <p:cNvPr id="33" name="TextBox 37"/>
          <p:cNvSpPr txBox="1"/>
          <p:nvPr/>
        </p:nvSpPr>
        <p:spPr>
          <a:xfrm>
            <a:off x="7858108" y="2072627"/>
            <a:ext cx="2520280" cy="625171"/>
          </a:xfrm>
          <a:prstGeom prst="rect">
            <a:avLst/>
          </a:prstGeom>
          <a:noFill/>
        </p:spPr>
        <p:txBody>
          <a:bodyPr wrap="square" rtlCol="0">
            <a:spAutoFit/>
          </a:bodyPr>
          <a:lstStyle/>
          <a:p>
            <a:pPr algn="r">
              <a:lnSpc>
                <a:spcPct val="130000"/>
              </a:lnSpc>
            </a:pPr>
            <a:r>
              <a:rPr lang="zh-CN" altLang="en-US" sz="1400" b="1" dirty="0" smtClean="0"/>
              <a:t>利用统计违纪违法典型案例开展警示教育和以案释法</a:t>
            </a:r>
            <a:endParaRPr lang="zh-CN" altLang="en-US" sz="1400" dirty="0">
              <a:solidFill>
                <a:schemeClr val="tx1">
                  <a:lumMod val="65000"/>
                  <a:lumOff val="35000"/>
                </a:schemeClr>
              </a:solidFill>
              <a:cs typeface="+mn-ea"/>
              <a:sym typeface="+mn-lt"/>
            </a:endParaRPr>
          </a:p>
        </p:txBody>
      </p:sp>
      <p:sp>
        <p:nvSpPr>
          <p:cNvPr id="35" name="TextBox 39"/>
          <p:cNvSpPr txBox="1"/>
          <p:nvPr/>
        </p:nvSpPr>
        <p:spPr>
          <a:xfrm>
            <a:off x="9430362" y="5625746"/>
            <a:ext cx="2761638" cy="372410"/>
          </a:xfrm>
          <a:prstGeom prst="rect">
            <a:avLst/>
          </a:prstGeom>
          <a:noFill/>
        </p:spPr>
        <p:txBody>
          <a:bodyPr wrap="square" rtlCol="0">
            <a:spAutoFit/>
          </a:bodyPr>
          <a:lstStyle/>
          <a:p>
            <a:pPr>
              <a:lnSpc>
                <a:spcPct val="130000"/>
              </a:lnSpc>
            </a:pPr>
            <a:r>
              <a:rPr lang="zh-CN" altLang="en-US" sz="1400" b="1" dirty="0" smtClean="0"/>
              <a:t>深化统计信用体系建设宣传教育</a:t>
            </a:r>
            <a:endParaRPr lang="zh-CN" altLang="en-US" sz="1400" dirty="0">
              <a:solidFill>
                <a:schemeClr val="tx1">
                  <a:lumMod val="65000"/>
                  <a:lumOff val="35000"/>
                </a:schemeClr>
              </a:solidFill>
              <a:cs typeface="+mn-ea"/>
              <a:sym typeface="+mn-lt"/>
            </a:endParaRPr>
          </a:p>
        </p:txBody>
      </p:sp>
      <p:sp>
        <p:nvSpPr>
          <p:cNvPr id="36" name="文本框 35"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SpPr txBox="1"/>
          <p:nvPr/>
        </p:nvSpPr>
        <p:spPr>
          <a:xfrm>
            <a:off x="1107741" y="447762"/>
            <a:ext cx="492443" cy="461665"/>
          </a:xfrm>
          <a:prstGeom prst="rect">
            <a:avLst/>
          </a:prstGeom>
          <a:noFill/>
        </p:spPr>
        <p:txBody>
          <a:bodyPr wrap="none" rtlCol="0">
            <a:spAutoFit/>
          </a:bodyPr>
          <a:lstStyle/>
          <a:p>
            <a:pPr algn="ctr"/>
            <a:r>
              <a:rPr lang="zh-CN" altLang="en-US" sz="2400" b="1" dirty="0" smtClean="0">
                <a:solidFill>
                  <a:srgbClr val="FFFFFF"/>
                </a:solidFill>
                <a:cs typeface="+mn-ea"/>
                <a:sym typeface="+mn-lt"/>
              </a:rPr>
              <a:t>四</a:t>
            </a:r>
            <a:endParaRPr lang="zh-CN" altLang="en-US" sz="2400" b="1" dirty="0">
              <a:solidFill>
                <a:srgbClr val="FFFFFF"/>
              </a:solidFill>
              <a:cs typeface="+mn-ea"/>
              <a:sym typeface="+mn-lt"/>
            </a:endParaRPr>
          </a:p>
        </p:txBody>
      </p:sp>
      <p:sp>
        <p:nvSpPr>
          <p:cNvPr id="40" name="椭圆 39"/>
          <p:cNvSpPr/>
          <p:nvPr/>
        </p:nvSpPr>
        <p:spPr>
          <a:xfrm>
            <a:off x="126826" y="3646749"/>
            <a:ext cx="1008112" cy="1008112"/>
          </a:xfrm>
          <a:prstGeom prst="ellipse">
            <a:avLst/>
          </a:prstGeom>
          <a:solidFill>
            <a:srgbClr val="537285"/>
          </a:solidFill>
          <a:ln w="25400">
            <a:noFill/>
          </a:ln>
          <a:effectLst>
            <a:outerShdw blurRad="2413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zh-CN" altLang="en-US" sz="1600" b="1" dirty="0" smtClean="0">
                <a:solidFill>
                  <a:srgbClr val="FFFFFF"/>
                </a:solidFill>
                <a:cs typeface="+mn-ea"/>
                <a:sym typeface="+mn-lt"/>
              </a:rPr>
              <a:t>（一）</a:t>
            </a:r>
            <a:endParaRPr lang="zh-CN" altLang="en-US" sz="1600" b="1" dirty="0">
              <a:solidFill>
                <a:srgbClr val="FFFFFF"/>
              </a:solidFill>
              <a:cs typeface="+mn-ea"/>
              <a:sym typeface="+mn-lt"/>
            </a:endParaRPr>
          </a:p>
        </p:txBody>
      </p:sp>
      <p:sp>
        <p:nvSpPr>
          <p:cNvPr id="42" name="TextBox 31"/>
          <p:cNvSpPr txBox="1"/>
          <p:nvPr/>
        </p:nvSpPr>
        <p:spPr>
          <a:xfrm>
            <a:off x="0" y="5731012"/>
            <a:ext cx="2520280" cy="307777"/>
          </a:xfrm>
          <a:prstGeom prst="rect">
            <a:avLst/>
          </a:prstGeom>
          <a:noFill/>
        </p:spPr>
        <p:txBody>
          <a:bodyPr wrap="square" rtlCol="0">
            <a:spAutoFit/>
          </a:bodyPr>
          <a:lstStyle/>
          <a:p>
            <a:r>
              <a:rPr lang="zh-CN" altLang="en-US" sz="1400" b="1" dirty="0" smtClean="0"/>
              <a:t>制定统计法治宣传教育规划</a:t>
            </a:r>
            <a:endParaRPr lang="zh-CN" altLang="en-US" sz="1400" dirty="0"/>
          </a:p>
        </p:txBody>
      </p:sp>
      <p:cxnSp>
        <p:nvCxnSpPr>
          <p:cNvPr id="47" name="肘形连接符 46"/>
          <p:cNvCxnSpPr/>
          <p:nvPr/>
        </p:nvCxnSpPr>
        <p:spPr>
          <a:xfrm rot="16200000" flipH="1">
            <a:off x="496019" y="4895490"/>
            <a:ext cx="897150" cy="664238"/>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肘形连接符 48"/>
          <p:cNvCxnSpPr/>
          <p:nvPr/>
        </p:nvCxnSpPr>
        <p:spPr>
          <a:xfrm rot="16200000" flipV="1">
            <a:off x="1466490" y="2786330"/>
            <a:ext cx="957532" cy="612479"/>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肘形连接符 53"/>
          <p:cNvCxnSpPr/>
          <p:nvPr/>
        </p:nvCxnSpPr>
        <p:spPr>
          <a:xfrm rot="16200000" flipH="1">
            <a:off x="3814313" y="4858109"/>
            <a:ext cx="897150" cy="664238"/>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肘形连接符 55"/>
          <p:cNvCxnSpPr/>
          <p:nvPr/>
        </p:nvCxnSpPr>
        <p:spPr>
          <a:xfrm rot="5400000" flipH="1" flipV="1">
            <a:off x="5382883" y="2829465"/>
            <a:ext cx="957533" cy="595222"/>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肘形连接符 56"/>
          <p:cNvCxnSpPr/>
          <p:nvPr/>
        </p:nvCxnSpPr>
        <p:spPr>
          <a:xfrm rot="16200000" flipH="1">
            <a:off x="7029091" y="4820728"/>
            <a:ext cx="897150" cy="664238"/>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8" name="肘形连接符 57"/>
          <p:cNvCxnSpPr/>
          <p:nvPr/>
        </p:nvCxnSpPr>
        <p:spPr>
          <a:xfrm rot="5400000" flipH="1" flipV="1">
            <a:off x="8640794" y="2869722"/>
            <a:ext cx="957533" cy="595222"/>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9" name="肘形连接符 58"/>
          <p:cNvCxnSpPr/>
          <p:nvPr/>
        </p:nvCxnSpPr>
        <p:spPr>
          <a:xfrm rot="16200000" flipH="1">
            <a:off x="10476781" y="4809226"/>
            <a:ext cx="897150" cy="664238"/>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34247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0" fill="hold"/>
                                        <p:tgtEl>
                                          <p:spTgt spid="11"/>
                                        </p:tgtEl>
                                        <p:attrNameLst>
                                          <p:attrName>ppt_x</p:attrName>
                                        </p:attrNameLst>
                                      </p:cBhvr>
                                      <p:tavLst>
                                        <p:tav tm="0">
                                          <p:val>
                                            <p:strVal val="0-#ppt_w/2"/>
                                          </p:val>
                                        </p:tav>
                                        <p:tav tm="100000">
                                          <p:val>
                                            <p:strVal val="#ppt_x"/>
                                          </p:val>
                                        </p:tav>
                                      </p:tavLst>
                                    </p:anim>
                                    <p:anim calcmode="lin" valueType="num">
                                      <p:cBhvr additive="base">
                                        <p:cTn id="8" dur="5000" fill="hold"/>
                                        <p:tgtEl>
                                          <p:spTgt spid="11"/>
                                        </p:tgtEl>
                                        <p:attrNameLst>
                                          <p:attrName>ppt_y</p:attrName>
                                        </p:attrNameLst>
                                      </p:cBhvr>
                                      <p:tavLst>
                                        <p:tav tm="0">
                                          <p:val>
                                            <p:strVal val="#ppt_y"/>
                                          </p:val>
                                        </p:tav>
                                        <p:tav tm="100000">
                                          <p:val>
                                            <p:strVal val="#ppt_y"/>
                                          </p:val>
                                        </p:tav>
                                      </p:tavLst>
                                    </p:anim>
                                  </p:childTnLst>
                                </p:cTn>
                              </p:par>
                              <p:par>
                                <p:cTn id="9" presetID="63" presetClass="path" presetSubtype="0" fill="hold" grpId="0" nodeType="withEffect">
                                  <p:stCondLst>
                                    <p:cond delay="0"/>
                                  </p:stCondLst>
                                  <p:childTnLst>
                                    <p:animMotion origin="layout" path="M -1.875E-6 3.7037E-7 L 0.97266 3.7037E-7 " pathEditMode="relative" rAng="0" ptsTypes="AA">
                                      <p:cBhvr>
                                        <p:cTn id="10" dur="11000" fill="hold"/>
                                        <p:tgtEl>
                                          <p:spTgt spid="12"/>
                                        </p:tgtEl>
                                        <p:attrNameLst>
                                          <p:attrName>ppt_x</p:attrName>
                                          <p:attrName>ppt_y</p:attrName>
                                        </p:attrNameLst>
                                      </p:cBhvr>
                                      <p:rCtr x="48633" y="0"/>
                                    </p:animMotion>
                                  </p:childTnLst>
                                </p:cTn>
                              </p:par>
                              <p:par>
                                <p:cTn id="11" presetID="23" presetClass="entr" presetSubtype="288" fill="hold" grpId="0" nodeType="withEffect">
                                  <p:stCondLst>
                                    <p:cond delay="1500"/>
                                  </p:stCondLst>
                                  <p:childTnLst>
                                    <p:set>
                                      <p:cBhvr>
                                        <p:cTn id="12" dur="1" fill="hold">
                                          <p:stCondLst>
                                            <p:cond delay="0"/>
                                          </p:stCondLst>
                                        </p:cTn>
                                        <p:tgtEl>
                                          <p:spTgt spid="13"/>
                                        </p:tgtEl>
                                        <p:attrNameLst>
                                          <p:attrName>style.visibility</p:attrName>
                                        </p:attrNameLst>
                                      </p:cBhvr>
                                      <p:to>
                                        <p:strVal val="visible"/>
                                      </p:to>
                                    </p:set>
                                    <p:anim calcmode="lin" valueType="num">
                                      <p:cBhvr>
                                        <p:cTn id="13" dur="500" fill="hold"/>
                                        <p:tgtEl>
                                          <p:spTgt spid="13"/>
                                        </p:tgtEl>
                                        <p:attrNameLst>
                                          <p:attrName>ppt_w</p:attrName>
                                        </p:attrNameLst>
                                      </p:cBhvr>
                                      <p:tavLst>
                                        <p:tav tm="0">
                                          <p:val>
                                            <p:strVal val="4/3*#ppt_w"/>
                                          </p:val>
                                        </p:tav>
                                        <p:tav tm="100000">
                                          <p:val>
                                            <p:strVal val="#ppt_w"/>
                                          </p:val>
                                        </p:tav>
                                      </p:tavLst>
                                    </p:anim>
                                    <p:anim calcmode="lin" valueType="num">
                                      <p:cBhvr>
                                        <p:cTn id="14" dur="500" fill="hold"/>
                                        <p:tgtEl>
                                          <p:spTgt spid="13"/>
                                        </p:tgtEl>
                                        <p:attrNameLst>
                                          <p:attrName>ppt_h</p:attrName>
                                        </p:attrNameLst>
                                      </p:cBhvr>
                                      <p:tavLst>
                                        <p:tav tm="0">
                                          <p:val>
                                            <p:strVal val="4/3*#ppt_h"/>
                                          </p:val>
                                        </p:tav>
                                        <p:tav tm="100000">
                                          <p:val>
                                            <p:strVal val="#ppt_h"/>
                                          </p:val>
                                        </p:tav>
                                      </p:tavLst>
                                    </p:anim>
                                  </p:childTnLst>
                                </p:cTn>
                              </p:par>
                              <p:par>
                                <p:cTn id="15" presetID="22" presetClass="entr" presetSubtype="8" fill="hold" grpId="0" nodeType="withEffect">
                                  <p:stCondLst>
                                    <p:cond delay="2000"/>
                                  </p:stCondLst>
                                  <p:childTnLst>
                                    <p:set>
                                      <p:cBhvr>
                                        <p:cTn id="16" dur="1" fill="hold">
                                          <p:stCondLst>
                                            <p:cond delay="0"/>
                                          </p:stCondLst>
                                        </p:cTn>
                                        <p:tgtEl>
                                          <p:spTgt spid="20"/>
                                        </p:tgtEl>
                                        <p:attrNameLst>
                                          <p:attrName>style.visibility</p:attrName>
                                        </p:attrNameLst>
                                      </p:cBhvr>
                                      <p:to>
                                        <p:strVal val="visible"/>
                                      </p:to>
                                    </p:set>
                                    <p:animEffect transition="in" filter="wipe(left)">
                                      <p:cBhvr>
                                        <p:cTn id="17" dur="500"/>
                                        <p:tgtEl>
                                          <p:spTgt spid="20"/>
                                        </p:tgtEl>
                                      </p:cBhvr>
                                    </p:animEffect>
                                  </p:childTnLst>
                                </p:cTn>
                              </p:par>
                              <p:par>
                                <p:cTn id="18" presetID="23" presetClass="entr" presetSubtype="288" fill="hold" grpId="0" nodeType="withEffect">
                                  <p:stCondLst>
                                    <p:cond delay="3000"/>
                                  </p:stCondLst>
                                  <p:childTnLst>
                                    <p:set>
                                      <p:cBhvr>
                                        <p:cTn id="19" dur="1" fill="hold">
                                          <p:stCondLst>
                                            <p:cond delay="0"/>
                                          </p:stCondLst>
                                        </p:cTn>
                                        <p:tgtEl>
                                          <p:spTgt spid="14"/>
                                        </p:tgtEl>
                                        <p:attrNameLst>
                                          <p:attrName>style.visibility</p:attrName>
                                        </p:attrNameLst>
                                      </p:cBhvr>
                                      <p:to>
                                        <p:strVal val="visible"/>
                                      </p:to>
                                    </p:set>
                                    <p:anim calcmode="lin" valueType="num">
                                      <p:cBhvr>
                                        <p:cTn id="20" dur="500" fill="hold"/>
                                        <p:tgtEl>
                                          <p:spTgt spid="14"/>
                                        </p:tgtEl>
                                        <p:attrNameLst>
                                          <p:attrName>ppt_w</p:attrName>
                                        </p:attrNameLst>
                                      </p:cBhvr>
                                      <p:tavLst>
                                        <p:tav tm="0">
                                          <p:val>
                                            <p:strVal val="4/3*#ppt_w"/>
                                          </p:val>
                                        </p:tav>
                                        <p:tav tm="100000">
                                          <p:val>
                                            <p:strVal val="#ppt_w"/>
                                          </p:val>
                                        </p:tav>
                                      </p:tavLst>
                                    </p:anim>
                                    <p:anim calcmode="lin" valueType="num">
                                      <p:cBhvr>
                                        <p:cTn id="21" dur="500" fill="hold"/>
                                        <p:tgtEl>
                                          <p:spTgt spid="14"/>
                                        </p:tgtEl>
                                        <p:attrNameLst>
                                          <p:attrName>ppt_h</p:attrName>
                                        </p:attrNameLst>
                                      </p:cBhvr>
                                      <p:tavLst>
                                        <p:tav tm="0">
                                          <p:val>
                                            <p:strVal val="4/3*#ppt_h"/>
                                          </p:val>
                                        </p:tav>
                                        <p:tav tm="100000">
                                          <p:val>
                                            <p:strVal val="#ppt_h"/>
                                          </p:val>
                                        </p:tav>
                                      </p:tavLst>
                                    </p:anim>
                                  </p:childTnLst>
                                </p:cTn>
                              </p:par>
                              <p:par>
                                <p:cTn id="22" presetID="22" presetClass="entr" presetSubtype="8" fill="hold" grpId="0" nodeType="withEffect">
                                  <p:stCondLst>
                                    <p:cond delay="3500"/>
                                  </p:stCondLst>
                                  <p:childTnLst>
                                    <p:set>
                                      <p:cBhvr>
                                        <p:cTn id="23" dur="1" fill="hold">
                                          <p:stCondLst>
                                            <p:cond delay="0"/>
                                          </p:stCondLst>
                                        </p:cTn>
                                        <p:tgtEl>
                                          <p:spTgt spid="22"/>
                                        </p:tgtEl>
                                        <p:attrNameLst>
                                          <p:attrName>style.visibility</p:attrName>
                                        </p:attrNameLst>
                                      </p:cBhvr>
                                      <p:to>
                                        <p:strVal val="visible"/>
                                      </p:to>
                                    </p:set>
                                    <p:animEffect transition="in" filter="wipe(left)">
                                      <p:cBhvr>
                                        <p:cTn id="24" dur="500"/>
                                        <p:tgtEl>
                                          <p:spTgt spid="22"/>
                                        </p:tgtEl>
                                      </p:cBhvr>
                                    </p:animEffect>
                                  </p:childTnLst>
                                </p:cTn>
                              </p:par>
                              <p:par>
                                <p:cTn id="25" presetID="23" presetClass="entr" presetSubtype="288" fill="hold" grpId="0" nodeType="withEffect">
                                  <p:stCondLst>
                                    <p:cond delay="4500"/>
                                  </p:stCondLst>
                                  <p:childTnLst>
                                    <p:set>
                                      <p:cBhvr>
                                        <p:cTn id="26" dur="1" fill="hold">
                                          <p:stCondLst>
                                            <p:cond delay="0"/>
                                          </p:stCondLst>
                                        </p:cTn>
                                        <p:tgtEl>
                                          <p:spTgt spid="15"/>
                                        </p:tgtEl>
                                        <p:attrNameLst>
                                          <p:attrName>style.visibility</p:attrName>
                                        </p:attrNameLst>
                                      </p:cBhvr>
                                      <p:to>
                                        <p:strVal val="visible"/>
                                      </p:to>
                                    </p:set>
                                    <p:anim calcmode="lin" valueType="num">
                                      <p:cBhvr>
                                        <p:cTn id="27" dur="500" fill="hold"/>
                                        <p:tgtEl>
                                          <p:spTgt spid="15"/>
                                        </p:tgtEl>
                                        <p:attrNameLst>
                                          <p:attrName>ppt_w</p:attrName>
                                        </p:attrNameLst>
                                      </p:cBhvr>
                                      <p:tavLst>
                                        <p:tav tm="0">
                                          <p:val>
                                            <p:strVal val="4/3*#ppt_w"/>
                                          </p:val>
                                        </p:tav>
                                        <p:tav tm="100000">
                                          <p:val>
                                            <p:strVal val="#ppt_w"/>
                                          </p:val>
                                        </p:tav>
                                      </p:tavLst>
                                    </p:anim>
                                    <p:anim calcmode="lin" valueType="num">
                                      <p:cBhvr>
                                        <p:cTn id="28" dur="500" fill="hold"/>
                                        <p:tgtEl>
                                          <p:spTgt spid="15"/>
                                        </p:tgtEl>
                                        <p:attrNameLst>
                                          <p:attrName>ppt_h</p:attrName>
                                        </p:attrNameLst>
                                      </p:cBhvr>
                                      <p:tavLst>
                                        <p:tav tm="0">
                                          <p:val>
                                            <p:strVal val="4/3*#ppt_h"/>
                                          </p:val>
                                        </p:tav>
                                        <p:tav tm="100000">
                                          <p:val>
                                            <p:strVal val="#ppt_h"/>
                                          </p:val>
                                        </p:tav>
                                      </p:tavLst>
                                    </p:anim>
                                  </p:childTnLst>
                                </p:cTn>
                              </p:par>
                              <p:par>
                                <p:cTn id="29" presetID="22" presetClass="entr" presetSubtype="8" fill="hold" grpId="0" nodeType="withEffect">
                                  <p:stCondLst>
                                    <p:cond delay="5000"/>
                                  </p:stCondLst>
                                  <p:childTnLst>
                                    <p:set>
                                      <p:cBhvr>
                                        <p:cTn id="30" dur="1" fill="hold">
                                          <p:stCondLst>
                                            <p:cond delay="0"/>
                                          </p:stCondLst>
                                        </p:cTn>
                                        <p:tgtEl>
                                          <p:spTgt spid="26"/>
                                        </p:tgtEl>
                                        <p:attrNameLst>
                                          <p:attrName>style.visibility</p:attrName>
                                        </p:attrNameLst>
                                      </p:cBhvr>
                                      <p:to>
                                        <p:strVal val="visible"/>
                                      </p:to>
                                    </p:set>
                                    <p:animEffect transition="in" filter="wipe(left)">
                                      <p:cBhvr>
                                        <p:cTn id="31" dur="500"/>
                                        <p:tgtEl>
                                          <p:spTgt spid="26"/>
                                        </p:tgtEl>
                                      </p:cBhvr>
                                    </p:animEffect>
                                  </p:childTnLst>
                                </p:cTn>
                              </p:par>
                              <p:par>
                                <p:cTn id="32" presetID="23" presetClass="entr" presetSubtype="288" fill="hold" grpId="0" nodeType="withEffect">
                                  <p:stCondLst>
                                    <p:cond delay="6000"/>
                                  </p:stCondLst>
                                  <p:childTnLst>
                                    <p:set>
                                      <p:cBhvr>
                                        <p:cTn id="33" dur="1" fill="hold">
                                          <p:stCondLst>
                                            <p:cond delay="0"/>
                                          </p:stCondLst>
                                        </p:cTn>
                                        <p:tgtEl>
                                          <p:spTgt spid="16"/>
                                        </p:tgtEl>
                                        <p:attrNameLst>
                                          <p:attrName>style.visibility</p:attrName>
                                        </p:attrNameLst>
                                      </p:cBhvr>
                                      <p:to>
                                        <p:strVal val="visible"/>
                                      </p:to>
                                    </p:set>
                                    <p:anim calcmode="lin" valueType="num">
                                      <p:cBhvr>
                                        <p:cTn id="34" dur="500" fill="hold"/>
                                        <p:tgtEl>
                                          <p:spTgt spid="16"/>
                                        </p:tgtEl>
                                        <p:attrNameLst>
                                          <p:attrName>ppt_w</p:attrName>
                                        </p:attrNameLst>
                                      </p:cBhvr>
                                      <p:tavLst>
                                        <p:tav tm="0">
                                          <p:val>
                                            <p:strVal val="4/3*#ppt_w"/>
                                          </p:val>
                                        </p:tav>
                                        <p:tav tm="100000">
                                          <p:val>
                                            <p:strVal val="#ppt_w"/>
                                          </p:val>
                                        </p:tav>
                                      </p:tavLst>
                                    </p:anim>
                                    <p:anim calcmode="lin" valueType="num">
                                      <p:cBhvr>
                                        <p:cTn id="35" dur="500" fill="hold"/>
                                        <p:tgtEl>
                                          <p:spTgt spid="16"/>
                                        </p:tgtEl>
                                        <p:attrNameLst>
                                          <p:attrName>ppt_h</p:attrName>
                                        </p:attrNameLst>
                                      </p:cBhvr>
                                      <p:tavLst>
                                        <p:tav tm="0">
                                          <p:val>
                                            <p:strVal val="4/3*#ppt_h"/>
                                          </p:val>
                                        </p:tav>
                                        <p:tav tm="100000">
                                          <p:val>
                                            <p:strVal val="#ppt_h"/>
                                          </p:val>
                                        </p:tav>
                                      </p:tavLst>
                                    </p:anim>
                                  </p:childTnLst>
                                </p:cTn>
                              </p:par>
                              <p:par>
                                <p:cTn id="36" presetID="22" presetClass="entr" presetSubtype="8" fill="hold" grpId="0" nodeType="withEffect">
                                  <p:stCondLst>
                                    <p:cond delay="6500"/>
                                  </p:stCondLst>
                                  <p:childTnLst>
                                    <p:set>
                                      <p:cBhvr>
                                        <p:cTn id="37" dur="1" fill="hold">
                                          <p:stCondLst>
                                            <p:cond delay="0"/>
                                          </p:stCondLst>
                                        </p:cTn>
                                        <p:tgtEl>
                                          <p:spTgt spid="31"/>
                                        </p:tgtEl>
                                        <p:attrNameLst>
                                          <p:attrName>style.visibility</p:attrName>
                                        </p:attrNameLst>
                                      </p:cBhvr>
                                      <p:to>
                                        <p:strVal val="visible"/>
                                      </p:to>
                                    </p:set>
                                    <p:animEffect transition="in" filter="wipe(left)">
                                      <p:cBhvr>
                                        <p:cTn id="38" dur="500"/>
                                        <p:tgtEl>
                                          <p:spTgt spid="31"/>
                                        </p:tgtEl>
                                      </p:cBhvr>
                                    </p:animEffect>
                                  </p:childTnLst>
                                </p:cTn>
                              </p:par>
                              <p:par>
                                <p:cTn id="39" presetID="23" presetClass="entr" presetSubtype="288" fill="hold" grpId="0" nodeType="withEffect">
                                  <p:stCondLst>
                                    <p:cond delay="7500"/>
                                  </p:stCondLst>
                                  <p:childTnLst>
                                    <p:set>
                                      <p:cBhvr>
                                        <p:cTn id="40" dur="1" fill="hold">
                                          <p:stCondLst>
                                            <p:cond delay="0"/>
                                          </p:stCondLst>
                                        </p:cTn>
                                        <p:tgtEl>
                                          <p:spTgt spid="17"/>
                                        </p:tgtEl>
                                        <p:attrNameLst>
                                          <p:attrName>style.visibility</p:attrName>
                                        </p:attrNameLst>
                                      </p:cBhvr>
                                      <p:to>
                                        <p:strVal val="visible"/>
                                      </p:to>
                                    </p:set>
                                    <p:anim calcmode="lin" valueType="num">
                                      <p:cBhvr>
                                        <p:cTn id="41" dur="500" fill="hold"/>
                                        <p:tgtEl>
                                          <p:spTgt spid="17"/>
                                        </p:tgtEl>
                                        <p:attrNameLst>
                                          <p:attrName>ppt_w</p:attrName>
                                        </p:attrNameLst>
                                      </p:cBhvr>
                                      <p:tavLst>
                                        <p:tav tm="0">
                                          <p:val>
                                            <p:strVal val="4/3*#ppt_w"/>
                                          </p:val>
                                        </p:tav>
                                        <p:tav tm="100000">
                                          <p:val>
                                            <p:strVal val="#ppt_w"/>
                                          </p:val>
                                        </p:tav>
                                      </p:tavLst>
                                    </p:anim>
                                    <p:anim calcmode="lin" valueType="num">
                                      <p:cBhvr>
                                        <p:cTn id="42" dur="500" fill="hold"/>
                                        <p:tgtEl>
                                          <p:spTgt spid="17"/>
                                        </p:tgtEl>
                                        <p:attrNameLst>
                                          <p:attrName>ppt_h</p:attrName>
                                        </p:attrNameLst>
                                      </p:cBhvr>
                                      <p:tavLst>
                                        <p:tav tm="0">
                                          <p:val>
                                            <p:strVal val="4/3*#ppt_h"/>
                                          </p:val>
                                        </p:tav>
                                        <p:tav tm="100000">
                                          <p:val>
                                            <p:strVal val="#ppt_h"/>
                                          </p:val>
                                        </p:tav>
                                      </p:tavLst>
                                    </p:anim>
                                  </p:childTnLst>
                                </p:cTn>
                              </p:par>
                              <p:par>
                                <p:cTn id="43" presetID="22" presetClass="entr" presetSubtype="8" fill="hold" grpId="0" nodeType="withEffect">
                                  <p:stCondLst>
                                    <p:cond delay="8000"/>
                                  </p:stCondLst>
                                  <p:childTnLst>
                                    <p:set>
                                      <p:cBhvr>
                                        <p:cTn id="44" dur="1" fill="hold">
                                          <p:stCondLst>
                                            <p:cond delay="0"/>
                                          </p:stCondLst>
                                        </p:cTn>
                                        <p:tgtEl>
                                          <p:spTgt spid="33"/>
                                        </p:tgtEl>
                                        <p:attrNameLst>
                                          <p:attrName>style.visibility</p:attrName>
                                        </p:attrNameLst>
                                      </p:cBhvr>
                                      <p:to>
                                        <p:strVal val="visible"/>
                                      </p:to>
                                    </p:set>
                                    <p:animEffect transition="in" filter="wipe(left)">
                                      <p:cBhvr>
                                        <p:cTn id="45" dur="500"/>
                                        <p:tgtEl>
                                          <p:spTgt spid="33"/>
                                        </p:tgtEl>
                                      </p:cBhvr>
                                    </p:animEffect>
                                  </p:childTnLst>
                                </p:cTn>
                              </p:par>
                              <p:par>
                                <p:cTn id="46" presetID="23" presetClass="entr" presetSubtype="288" fill="hold" grpId="0" nodeType="withEffect">
                                  <p:stCondLst>
                                    <p:cond delay="9000"/>
                                  </p:stCondLst>
                                  <p:childTnLst>
                                    <p:set>
                                      <p:cBhvr>
                                        <p:cTn id="47" dur="1" fill="hold">
                                          <p:stCondLst>
                                            <p:cond delay="0"/>
                                          </p:stCondLst>
                                        </p:cTn>
                                        <p:tgtEl>
                                          <p:spTgt spid="18"/>
                                        </p:tgtEl>
                                        <p:attrNameLst>
                                          <p:attrName>style.visibility</p:attrName>
                                        </p:attrNameLst>
                                      </p:cBhvr>
                                      <p:to>
                                        <p:strVal val="visible"/>
                                      </p:to>
                                    </p:set>
                                    <p:anim calcmode="lin" valueType="num">
                                      <p:cBhvr>
                                        <p:cTn id="48" dur="500" fill="hold"/>
                                        <p:tgtEl>
                                          <p:spTgt spid="18"/>
                                        </p:tgtEl>
                                        <p:attrNameLst>
                                          <p:attrName>ppt_w</p:attrName>
                                        </p:attrNameLst>
                                      </p:cBhvr>
                                      <p:tavLst>
                                        <p:tav tm="0">
                                          <p:val>
                                            <p:strVal val="4/3*#ppt_w"/>
                                          </p:val>
                                        </p:tav>
                                        <p:tav tm="100000">
                                          <p:val>
                                            <p:strVal val="#ppt_w"/>
                                          </p:val>
                                        </p:tav>
                                      </p:tavLst>
                                    </p:anim>
                                    <p:anim calcmode="lin" valueType="num">
                                      <p:cBhvr>
                                        <p:cTn id="49" dur="500" fill="hold"/>
                                        <p:tgtEl>
                                          <p:spTgt spid="18"/>
                                        </p:tgtEl>
                                        <p:attrNameLst>
                                          <p:attrName>ppt_h</p:attrName>
                                        </p:attrNameLst>
                                      </p:cBhvr>
                                      <p:tavLst>
                                        <p:tav tm="0">
                                          <p:val>
                                            <p:strVal val="4/3*#ppt_h"/>
                                          </p:val>
                                        </p:tav>
                                        <p:tav tm="100000">
                                          <p:val>
                                            <p:strVal val="#ppt_h"/>
                                          </p:val>
                                        </p:tav>
                                      </p:tavLst>
                                    </p:anim>
                                  </p:childTnLst>
                                </p:cTn>
                              </p:par>
                              <p:par>
                                <p:cTn id="50" presetID="22" presetClass="entr" presetSubtype="8" fill="hold" grpId="0" nodeType="withEffect">
                                  <p:stCondLst>
                                    <p:cond delay="9500"/>
                                  </p:stCondLst>
                                  <p:childTnLst>
                                    <p:set>
                                      <p:cBhvr>
                                        <p:cTn id="51" dur="1" fill="hold">
                                          <p:stCondLst>
                                            <p:cond delay="0"/>
                                          </p:stCondLst>
                                        </p:cTn>
                                        <p:tgtEl>
                                          <p:spTgt spid="35"/>
                                        </p:tgtEl>
                                        <p:attrNameLst>
                                          <p:attrName>style.visibility</p:attrName>
                                        </p:attrNameLst>
                                      </p:cBhvr>
                                      <p:to>
                                        <p:strVal val="visible"/>
                                      </p:to>
                                    </p:set>
                                    <p:animEffect transition="in" filter="wipe(left)">
                                      <p:cBhvr>
                                        <p:cTn id="52" dur="500"/>
                                        <p:tgtEl>
                                          <p:spTgt spid="35"/>
                                        </p:tgtEl>
                                      </p:cBhvr>
                                    </p:animEffect>
                                  </p:childTnLst>
                                </p:cTn>
                              </p:par>
                              <p:par>
                                <p:cTn id="53" presetID="23" presetClass="entr" presetSubtype="288" fill="hold" grpId="0" nodeType="withEffect">
                                  <p:stCondLst>
                                    <p:cond delay="3000"/>
                                  </p:stCondLst>
                                  <p:childTnLst>
                                    <p:set>
                                      <p:cBhvr>
                                        <p:cTn id="54" dur="1" fill="hold">
                                          <p:stCondLst>
                                            <p:cond delay="0"/>
                                          </p:stCondLst>
                                        </p:cTn>
                                        <p:tgtEl>
                                          <p:spTgt spid="40"/>
                                        </p:tgtEl>
                                        <p:attrNameLst>
                                          <p:attrName>style.visibility</p:attrName>
                                        </p:attrNameLst>
                                      </p:cBhvr>
                                      <p:to>
                                        <p:strVal val="visible"/>
                                      </p:to>
                                    </p:set>
                                    <p:anim calcmode="lin" valueType="num">
                                      <p:cBhvr>
                                        <p:cTn id="55" dur="500" fill="hold"/>
                                        <p:tgtEl>
                                          <p:spTgt spid="40"/>
                                        </p:tgtEl>
                                        <p:attrNameLst>
                                          <p:attrName>ppt_w</p:attrName>
                                        </p:attrNameLst>
                                      </p:cBhvr>
                                      <p:tavLst>
                                        <p:tav tm="0">
                                          <p:val>
                                            <p:strVal val="4/3*#ppt_w"/>
                                          </p:val>
                                        </p:tav>
                                        <p:tav tm="100000">
                                          <p:val>
                                            <p:strVal val="#ppt_w"/>
                                          </p:val>
                                        </p:tav>
                                      </p:tavLst>
                                    </p:anim>
                                    <p:anim calcmode="lin" valueType="num">
                                      <p:cBhvr>
                                        <p:cTn id="56" dur="500" fill="hold"/>
                                        <p:tgtEl>
                                          <p:spTgt spid="40"/>
                                        </p:tgtEl>
                                        <p:attrNameLst>
                                          <p:attrName>ppt_h</p:attrName>
                                        </p:attrNameLst>
                                      </p:cBhvr>
                                      <p:tavLst>
                                        <p:tav tm="0">
                                          <p:val>
                                            <p:strVal val="4/3*#ppt_h"/>
                                          </p:val>
                                        </p:tav>
                                        <p:tav tm="100000">
                                          <p:val>
                                            <p:strVal val="#ppt_h"/>
                                          </p:val>
                                        </p:tav>
                                      </p:tavLst>
                                    </p:anim>
                                  </p:childTnLst>
                                </p:cTn>
                              </p:par>
                              <p:par>
                                <p:cTn id="57" presetID="22" presetClass="entr" presetSubtype="8" fill="hold" grpId="0" nodeType="withEffect">
                                  <p:stCondLst>
                                    <p:cond delay="3500"/>
                                  </p:stCondLst>
                                  <p:childTnLst>
                                    <p:set>
                                      <p:cBhvr>
                                        <p:cTn id="58" dur="1" fill="hold">
                                          <p:stCondLst>
                                            <p:cond delay="0"/>
                                          </p:stCondLst>
                                        </p:cTn>
                                        <p:tgtEl>
                                          <p:spTgt spid="42"/>
                                        </p:tgtEl>
                                        <p:attrNameLst>
                                          <p:attrName>style.visibility</p:attrName>
                                        </p:attrNameLst>
                                      </p:cBhvr>
                                      <p:to>
                                        <p:strVal val="visible"/>
                                      </p:to>
                                    </p:set>
                                    <p:animEffect transition="in" filter="wipe(left)">
                                      <p:cBhvr>
                                        <p:cTn id="59"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P spid="17" grpId="0" animBg="1"/>
      <p:bldP spid="18" grpId="0" animBg="1"/>
      <p:bldP spid="20" grpId="0"/>
      <p:bldP spid="22" grpId="0"/>
      <p:bldP spid="26" grpId="0"/>
      <p:bldP spid="31" grpId="0"/>
      <p:bldP spid="33" grpId="0"/>
      <p:bldP spid="35" grpId="0"/>
      <p:bldP spid="40" grpId="0" animBg="1"/>
      <p:bldP spid="4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直接连接符 22"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CxnSpPr/>
          <p:nvPr/>
        </p:nvCxnSpPr>
        <p:spPr>
          <a:xfrm flipH="1">
            <a:off x="338824" y="1319686"/>
            <a:ext cx="7200000" cy="0"/>
          </a:xfrm>
          <a:prstGeom prst="line">
            <a:avLst/>
          </a:prstGeom>
          <a:ln w="12700">
            <a:solidFill>
              <a:srgbClr val="537285"/>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7" name="圆角矩形 26"/>
          <p:cNvSpPr/>
          <p:nvPr/>
        </p:nvSpPr>
        <p:spPr>
          <a:xfrm rot="2700000">
            <a:off x="1162000" y="216166"/>
            <a:ext cx="898359" cy="898359"/>
          </a:xfrm>
          <a:prstGeom prst="roundRect">
            <a:avLst>
              <a:gd name="adj" fmla="val 0"/>
            </a:avLst>
          </a:prstGeom>
          <a:solidFill>
            <a:srgbClr val="537285"/>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8" name="圆角矩形 27"/>
          <p:cNvSpPr/>
          <p:nvPr/>
        </p:nvSpPr>
        <p:spPr>
          <a:xfrm rot="2700000">
            <a:off x="635353" y="216167"/>
            <a:ext cx="898359" cy="898359"/>
          </a:xfrm>
          <a:prstGeom prst="roundRect">
            <a:avLst>
              <a:gd name="adj" fmla="val 0"/>
            </a:avLst>
          </a:prstGeom>
          <a:solidFill>
            <a:srgbClr val="537285"/>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9" name="圆角矩形 28"/>
          <p:cNvSpPr/>
          <p:nvPr/>
        </p:nvSpPr>
        <p:spPr>
          <a:xfrm rot="2700000">
            <a:off x="898677" y="216166"/>
            <a:ext cx="898359" cy="898359"/>
          </a:xfrm>
          <a:prstGeom prst="roundRect">
            <a:avLst>
              <a:gd name="adj" fmla="val 0"/>
            </a:avLst>
          </a:prstGeom>
          <a:solidFill>
            <a:srgbClr val="124062"/>
          </a:solidFill>
          <a:ln w="349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cxnSp>
        <p:nvCxnSpPr>
          <p:cNvPr id="24" name="直接连接符 23"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CxnSpPr/>
          <p:nvPr/>
        </p:nvCxnSpPr>
        <p:spPr>
          <a:xfrm flipH="1">
            <a:off x="338824" y="1400648"/>
            <a:ext cx="7200000" cy="0"/>
          </a:xfrm>
          <a:prstGeom prst="line">
            <a:avLst/>
          </a:prstGeom>
          <a:ln w="38100">
            <a:solidFill>
              <a:srgbClr val="12406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4" name="文本框 43"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SpPr txBox="1"/>
          <p:nvPr/>
        </p:nvSpPr>
        <p:spPr>
          <a:xfrm>
            <a:off x="2406490" y="249845"/>
            <a:ext cx="2646878" cy="830997"/>
          </a:xfrm>
          <a:prstGeom prst="rect">
            <a:avLst/>
          </a:prstGeom>
          <a:noFill/>
        </p:spPr>
        <p:txBody>
          <a:bodyPr wrap="none" rtlCol="0">
            <a:spAutoFit/>
          </a:bodyPr>
          <a:lstStyle/>
          <a:p>
            <a:r>
              <a:rPr lang="zh-CN" altLang="en-US" sz="4800" b="1" dirty="0" smtClean="0">
                <a:solidFill>
                  <a:srgbClr val="124062"/>
                </a:solidFill>
                <a:cs typeface="+mn-ea"/>
                <a:sym typeface="+mn-lt"/>
              </a:rPr>
              <a:t>组织实施</a:t>
            </a:r>
            <a:endParaRPr lang="zh-CN" altLang="en-US" sz="4800" b="1" dirty="0">
              <a:solidFill>
                <a:srgbClr val="124062"/>
              </a:solidFill>
              <a:cs typeface="+mn-ea"/>
              <a:sym typeface="+mn-lt"/>
            </a:endParaRPr>
          </a:p>
        </p:txBody>
      </p:sp>
      <p:sp>
        <p:nvSpPr>
          <p:cNvPr id="11" name="Oval 6"/>
          <p:cNvSpPr/>
          <p:nvPr/>
        </p:nvSpPr>
        <p:spPr>
          <a:xfrm>
            <a:off x="1238814" y="2584804"/>
            <a:ext cx="1254642" cy="1254642"/>
          </a:xfrm>
          <a:prstGeom prst="ellipse">
            <a:avLst/>
          </a:prstGeom>
          <a:solidFill>
            <a:srgbClr val="124062"/>
          </a:solidFill>
          <a:ln w="25400">
            <a:noFill/>
          </a:ln>
          <a:effectLst>
            <a:outerShdw blurRad="2413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a:solidFill>
                <a:srgbClr val="FEFABC"/>
              </a:solidFill>
              <a:cs typeface="+mn-ea"/>
              <a:sym typeface="+mn-lt"/>
            </a:endParaRPr>
          </a:p>
        </p:txBody>
      </p:sp>
      <p:sp>
        <p:nvSpPr>
          <p:cNvPr id="12" name="Oval 8"/>
          <p:cNvSpPr/>
          <p:nvPr/>
        </p:nvSpPr>
        <p:spPr>
          <a:xfrm>
            <a:off x="1999043" y="3645402"/>
            <a:ext cx="388088" cy="388088"/>
          </a:xfrm>
          <a:prstGeom prst="ellipse">
            <a:avLst/>
          </a:prstGeom>
          <a:solidFill>
            <a:schemeClr val="bg1"/>
          </a:solidFill>
          <a:ln w="57150">
            <a:solidFill>
              <a:srgbClr val="1240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lumMod val="65000"/>
                    <a:lumOff val="35000"/>
                  </a:schemeClr>
                </a:solidFill>
                <a:cs typeface="+mn-ea"/>
                <a:sym typeface="+mn-lt"/>
              </a:rPr>
              <a:t>1</a:t>
            </a:r>
            <a:endParaRPr lang="en-US" sz="1600" dirty="0">
              <a:solidFill>
                <a:schemeClr val="tx1">
                  <a:lumMod val="65000"/>
                  <a:lumOff val="35000"/>
                </a:schemeClr>
              </a:solidFill>
              <a:cs typeface="+mn-ea"/>
              <a:sym typeface="+mn-lt"/>
            </a:endParaRPr>
          </a:p>
        </p:txBody>
      </p:sp>
      <p:sp>
        <p:nvSpPr>
          <p:cNvPr id="13" name="TextBox 9"/>
          <p:cNvSpPr txBox="1"/>
          <p:nvPr/>
        </p:nvSpPr>
        <p:spPr>
          <a:xfrm>
            <a:off x="2493456" y="3495849"/>
            <a:ext cx="1261884" cy="307777"/>
          </a:xfrm>
          <a:prstGeom prst="rect">
            <a:avLst/>
          </a:prstGeom>
          <a:noFill/>
        </p:spPr>
        <p:txBody>
          <a:bodyPr wrap="none" rtlCol="0">
            <a:spAutoFit/>
          </a:bodyPr>
          <a:lstStyle/>
          <a:p>
            <a:pPr lvl="0"/>
            <a:r>
              <a:rPr lang="zh-CN" altLang="en-US" sz="1400" b="1" dirty="0" smtClean="0"/>
              <a:t>加强组织领导</a:t>
            </a:r>
            <a:endParaRPr lang="zh-CN" altLang="en-US" sz="1400" b="1" dirty="0">
              <a:solidFill>
                <a:srgbClr val="124062"/>
              </a:solidFill>
              <a:cs typeface="+mn-ea"/>
              <a:sym typeface="+mn-lt"/>
            </a:endParaRPr>
          </a:p>
        </p:txBody>
      </p:sp>
      <p:sp>
        <p:nvSpPr>
          <p:cNvPr id="15" name="Oval 11"/>
          <p:cNvSpPr/>
          <p:nvPr/>
        </p:nvSpPr>
        <p:spPr>
          <a:xfrm>
            <a:off x="2887236" y="4714860"/>
            <a:ext cx="1254642" cy="1254642"/>
          </a:xfrm>
          <a:prstGeom prst="ellipse">
            <a:avLst/>
          </a:prstGeom>
          <a:solidFill>
            <a:srgbClr val="537285"/>
          </a:solidFill>
          <a:ln w="25400">
            <a:noFill/>
          </a:ln>
          <a:effectLst>
            <a:outerShdw blurRad="2413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a:solidFill>
                <a:srgbClr val="FEFABC"/>
              </a:solidFill>
              <a:cs typeface="+mn-ea"/>
              <a:sym typeface="+mn-lt"/>
            </a:endParaRPr>
          </a:p>
        </p:txBody>
      </p:sp>
      <p:sp>
        <p:nvSpPr>
          <p:cNvPr id="16" name="Oval 13"/>
          <p:cNvSpPr/>
          <p:nvPr/>
        </p:nvSpPr>
        <p:spPr>
          <a:xfrm>
            <a:off x="3647465" y="5775458"/>
            <a:ext cx="388088" cy="388088"/>
          </a:xfrm>
          <a:prstGeom prst="ellipse">
            <a:avLst/>
          </a:prstGeom>
          <a:solidFill>
            <a:schemeClr val="bg1"/>
          </a:solidFill>
          <a:ln w="57150">
            <a:solidFill>
              <a:srgbClr val="5372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a:solidFill>
                  <a:schemeClr val="tx1">
                    <a:lumMod val="65000"/>
                    <a:lumOff val="35000"/>
                  </a:schemeClr>
                </a:solidFill>
                <a:cs typeface="+mn-ea"/>
                <a:sym typeface="+mn-lt"/>
              </a:rPr>
              <a:t>2</a:t>
            </a:r>
          </a:p>
        </p:txBody>
      </p:sp>
      <p:sp>
        <p:nvSpPr>
          <p:cNvPr id="17" name="TextBox 14"/>
          <p:cNvSpPr txBox="1"/>
          <p:nvPr/>
        </p:nvSpPr>
        <p:spPr>
          <a:xfrm>
            <a:off x="4258836" y="5744534"/>
            <a:ext cx="1261884" cy="307777"/>
          </a:xfrm>
          <a:prstGeom prst="rect">
            <a:avLst/>
          </a:prstGeom>
          <a:noFill/>
        </p:spPr>
        <p:txBody>
          <a:bodyPr wrap="none" rtlCol="0">
            <a:spAutoFit/>
          </a:bodyPr>
          <a:lstStyle/>
          <a:p>
            <a:pPr lvl="0"/>
            <a:r>
              <a:rPr lang="zh-CN" altLang="en-US" sz="1400" b="1" dirty="0" smtClean="0"/>
              <a:t>完善保障措施</a:t>
            </a:r>
            <a:endParaRPr lang="zh-CN" altLang="en-US" sz="1400" b="1" dirty="0">
              <a:solidFill>
                <a:srgbClr val="537285"/>
              </a:solidFill>
              <a:cs typeface="+mn-ea"/>
              <a:sym typeface="+mn-lt"/>
            </a:endParaRPr>
          </a:p>
        </p:txBody>
      </p:sp>
      <p:sp>
        <p:nvSpPr>
          <p:cNvPr id="19" name="Oval 16"/>
          <p:cNvSpPr/>
          <p:nvPr/>
        </p:nvSpPr>
        <p:spPr>
          <a:xfrm>
            <a:off x="5645386" y="2584804"/>
            <a:ext cx="1254642" cy="1254642"/>
          </a:xfrm>
          <a:prstGeom prst="ellipse">
            <a:avLst/>
          </a:prstGeom>
          <a:solidFill>
            <a:srgbClr val="124062"/>
          </a:solidFill>
          <a:ln w="25400">
            <a:noFill/>
          </a:ln>
          <a:effectLst>
            <a:outerShdw blurRad="2413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a:solidFill>
                <a:srgbClr val="FEFABC"/>
              </a:solidFill>
              <a:cs typeface="+mn-ea"/>
              <a:sym typeface="+mn-lt"/>
            </a:endParaRPr>
          </a:p>
        </p:txBody>
      </p:sp>
      <p:sp>
        <p:nvSpPr>
          <p:cNvPr id="20" name="Oval 18"/>
          <p:cNvSpPr/>
          <p:nvPr/>
        </p:nvSpPr>
        <p:spPr>
          <a:xfrm>
            <a:off x="6405615" y="3645402"/>
            <a:ext cx="388088" cy="388088"/>
          </a:xfrm>
          <a:prstGeom prst="ellipse">
            <a:avLst/>
          </a:prstGeom>
          <a:solidFill>
            <a:schemeClr val="bg1"/>
          </a:solidFill>
          <a:ln w="57150">
            <a:solidFill>
              <a:srgbClr val="1240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a:solidFill>
                  <a:schemeClr val="tx1">
                    <a:lumMod val="65000"/>
                    <a:lumOff val="35000"/>
                  </a:schemeClr>
                </a:solidFill>
                <a:cs typeface="+mn-ea"/>
                <a:sym typeface="+mn-lt"/>
              </a:rPr>
              <a:t>3</a:t>
            </a:r>
          </a:p>
        </p:txBody>
      </p:sp>
      <p:sp>
        <p:nvSpPr>
          <p:cNvPr id="21" name="TextBox 19"/>
          <p:cNvSpPr txBox="1"/>
          <p:nvPr/>
        </p:nvSpPr>
        <p:spPr>
          <a:xfrm>
            <a:off x="7029315" y="3495849"/>
            <a:ext cx="1261884" cy="307777"/>
          </a:xfrm>
          <a:prstGeom prst="rect">
            <a:avLst/>
          </a:prstGeom>
          <a:noFill/>
        </p:spPr>
        <p:txBody>
          <a:bodyPr wrap="none" rtlCol="0">
            <a:spAutoFit/>
          </a:bodyPr>
          <a:lstStyle/>
          <a:p>
            <a:pPr lvl="0"/>
            <a:r>
              <a:rPr lang="zh-CN" altLang="en-US" sz="1400" b="1" dirty="0" smtClean="0"/>
              <a:t>加强能力建设</a:t>
            </a:r>
            <a:endParaRPr lang="zh-CN" altLang="en-US" sz="1400" b="1" dirty="0">
              <a:solidFill>
                <a:srgbClr val="124062"/>
              </a:solidFill>
              <a:cs typeface="+mn-ea"/>
              <a:sym typeface="+mn-lt"/>
            </a:endParaRPr>
          </a:p>
        </p:txBody>
      </p:sp>
      <p:sp>
        <p:nvSpPr>
          <p:cNvPr id="25" name="Oval 21"/>
          <p:cNvSpPr/>
          <p:nvPr/>
        </p:nvSpPr>
        <p:spPr>
          <a:xfrm>
            <a:off x="7551385" y="4714860"/>
            <a:ext cx="1254642" cy="1254642"/>
          </a:xfrm>
          <a:prstGeom prst="ellipse">
            <a:avLst/>
          </a:prstGeom>
          <a:solidFill>
            <a:srgbClr val="537285"/>
          </a:solidFill>
          <a:ln w="25400">
            <a:noFill/>
          </a:ln>
          <a:effectLst>
            <a:outerShdw blurRad="241300" dist="38100" dir="5400000" sx="90000" sy="-19000"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a:solidFill>
                <a:srgbClr val="FEFABC"/>
              </a:solidFill>
              <a:cs typeface="+mn-ea"/>
              <a:sym typeface="+mn-lt"/>
            </a:endParaRPr>
          </a:p>
        </p:txBody>
      </p:sp>
      <p:sp>
        <p:nvSpPr>
          <p:cNvPr id="26" name="Oval 23"/>
          <p:cNvSpPr/>
          <p:nvPr/>
        </p:nvSpPr>
        <p:spPr>
          <a:xfrm>
            <a:off x="8311614" y="5775458"/>
            <a:ext cx="388088" cy="388088"/>
          </a:xfrm>
          <a:prstGeom prst="ellipse">
            <a:avLst/>
          </a:prstGeom>
          <a:solidFill>
            <a:schemeClr val="bg1"/>
          </a:solidFill>
          <a:ln w="57150">
            <a:solidFill>
              <a:srgbClr val="5372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a:solidFill>
                  <a:schemeClr val="tx1">
                    <a:lumMod val="65000"/>
                    <a:lumOff val="35000"/>
                  </a:schemeClr>
                </a:solidFill>
                <a:cs typeface="+mn-ea"/>
                <a:sym typeface="+mn-lt"/>
              </a:rPr>
              <a:t>4</a:t>
            </a:r>
          </a:p>
        </p:txBody>
      </p:sp>
      <p:cxnSp>
        <p:nvCxnSpPr>
          <p:cNvPr id="31" name="Straight Arrow Connector 26"/>
          <p:cNvCxnSpPr>
            <a:stCxn id="12" idx="5"/>
            <a:endCxn id="15" idx="1"/>
          </p:cNvCxnSpPr>
          <p:nvPr/>
        </p:nvCxnSpPr>
        <p:spPr>
          <a:xfrm>
            <a:off x="2330297" y="3976656"/>
            <a:ext cx="740677" cy="921942"/>
          </a:xfrm>
          <a:prstGeom prst="straightConnector1">
            <a:avLst/>
          </a:prstGeom>
          <a:ln>
            <a:solidFill>
              <a:schemeClr val="bg1">
                <a:lumMod val="6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27"/>
          <p:cNvCxnSpPr>
            <a:endCxn id="19" idx="3"/>
          </p:cNvCxnSpPr>
          <p:nvPr/>
        </p:nvCxnSpPr>
        <p:spPr>
          <a:xfrm flipV="1">
            <a:off x="3999491" y="3655708"/>
            <a:ext cx="1829633" cy="1201540"/>
          </a:xfrm>
          <a:prstGeom prst="straightConnector1">
            <a:avLst/>
          </a:prstGeom>
          <a:ln>
            <a:solidFill>
              <a:schemeClr val="bg1">
                <a:lumMod val="6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28"/>
          <p:cNvCxnSpPr>
            <a:stCxn id="20" idx="5"/>
            <a:endCxn id="25" idx="1"/>
          </p:cNvCxnSpPr>
          <p:nvPr/>
        </p:nvCxnSpPr>
        <p:spPr>
          <a:xfrm>
            <a:off x="6736869" y="3976656"/>
            <a:ext cx="998254" cy="921942"/>
          </a:xfrm>
          <a:prstGeom prst="straightConnector1">
            <a:avLst/>
          </a:prstGeom>
          <a:ln>
            <a:solidFill>
              <a:schemeClr val="bg1">
                <a:lumMod val="6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34" name="TextBox 14"/>
          <p:cNvSpPr txBox="1"/>
          <p:nvPr/>
        </p:nvSpPr>
        <p:spPr>
          <a:xfrm>
            <a:off x="8922985" y="5744534"/>
            <a:ext cx="2159566" cy="307777"/>
          </a:xfrm>
          <a:prstGeom prst="rect">
            <a:avLst/>
          </a:prstGeom>
          <a:noFill/>
        </p:spPr>
        <p:txBody>
          <a:bodyPr wrap="none" rtlCol="0">
            <a:spAutoFit/>
          </a:bodyPr>
          <a:lstStyle/>
          <a:p>
            <a:pPr lvl="0"/>
            <a:r>
              <a:rPr lang="zh-CN" altLang="en-US" sz="1400" b="1" dirty="0" smtClean="0"/>
              <a:t>加强评估检查和落实验收</a:t>
            </a:r>
            <a:endParaRPr lang="zh-CN" altLang="en-US" sz="1400" b="1" dirty="0">
              <a:solidFill>
                <a:srgbClr val="537285"/>
              </a:solidFill>
              <a:cs typeface="+mn-ea"/>
              <a:sym typeface="+mn-lt"/>
            </a:endParaRPr>
          </a:p>
        </p:txBody>
      </p:sp>
      <p:sp>
        <p:nvSpPr>
          <p:cNvPr id="35" name="Freeform 28"/>
          <p:cNvSpPr>
            <a:spLocks noEditPoints="1"/>
          </p:cNvSpPr>
          <p:nvPr/>
        </p:nvSpPr>
        <p:spPr bwMode="auto">
          <a:xfrm>
            <a:off x="7931095" y="5094570"/>
            <a:ext cx="495222" cy="495222"/>
          </a:xfrm>
          <a:custGeom>
            <a:avLst/>
            <a:gdLst>
              <a:gd name="T0" fmla="*/ 86 w 127"/>
              <a:gd name="T1" fmla="*/ 19 h 127"/>
              <a:gd name="T2" fmla="*/ 81 w 127"/>
              <a:gd name="T3" fmla="*/ 15 h 127"/>
              <a:gd name="T4" fmla="*/ 115 w 127"/>
              <a:gd name="T5" fmla="*/ 61 h 127"/>
              <a:gd name="T6" fmla="*/ 127 w 127"/>
              <a:gd name="T7" fmla="*/ 61 h 127"/>
              <a:gd name="T8" fmla="*/ 107 w 127"/>
              <a:gd name="T9" fmla="*/ 80 h 127"/>
              <a:gd name="T10" fmla="*/ 88 w 127"/>
              <a:gd name="T11" fmla="*/ 61 h 127"/>
              <a:gd name="T12" fmla="*/ 99 w 127"/>
              <a:gd name="T13" fmla="*/ 61 h 127"/>
              <a:gd name="T14" fmla="*/ 76 w 127"/>
              <a:gd name="T15" fmla="*/ 30 h 127"/>
              <a:gd name="T16" fmla="*/ 86 w 127"/>
              <a:gd name="T17" fmla="*/ 19 h 127"/>
              <a:gd name="T18" fmla="*/ 97 w 127"/>
              <a:gd name="T19" fmla="*/ 76 h 127"/>
              <a:gd name="T20" fmla="*/ 66 w 127"/>
              <a:gd name="T21" fmla="*/ 99 h 127"/>
              <a:gd name="T22" fmla="*/ 66 w 127"/>
              <a:gd name="T23" fmla="*/ 88 h 127"/>
              <a:gd name="T24" fmla="*/ 47 w 127"/>
              <a:gd name="T25" fmla="*/ 107 h 127"/>
              <a:gd name="T26" fmla="*/ 66 w 127"/>
              <a:gd name="T27" fmla="*/ 127 h 127"/>
              <a:gd name="T28" fmla="*/ 66 w 127"/>
              <a:gd name="T29" fmla="*/ 115 h 127"/>
              <a:gd name="T30" fmla="*/ 112 w 127"/>
              <a:gd name="T31" fmla="*/ 81 h 127"/>
              <a:gd name="T32" fmla="*/ 107 w 127"/>
              <a:gd name="T33" fmla="*/ 86 h 127"/>
              <a:gd name="T34" fmla="*/ 97 w 127"/>
              <a:gd name="T35" fmla="*/ 76 h 127"/>
              <a:gd name="T36" fmla="*/ 51 w 127"/>
              <a:gd name="T37" fmla="*/ 97 h 127"/>
              <a:gd name="T38" fmla="*/ 28 w 127"/>
              <a:gd name="T39" fmla="*/ 66 h 127"/>
              <a:gd name="T40" fmla="*/ 39 w 127"/>
              <a:gd name="T41" fmla="*/ 66 h 127"/>
              <a:gd name="T42" fmla="*/ 19 w 127"/>
              <a:gd name="T43" fmla="*/ 47 h 127"/>
              <a:gd name="T44" fmla="*/ 0 w 127"/>
              <a:gd name="T45" fmla="*/ 66 h 127"/>
              <a:gd name="T46" fmla="*/ 12 w 127"/>
              <a:gd name="T47" fmla="*/ 66 h 127"/>
              <a:gd name="T48" fmla="*/ 46 w 127"/>
              <a:gd name="T49" fmla="*/ 112 h 127"/>
              <a:gd name="T50" fmla="*/ 41 w 127"/>
              <a:gd name="T51" fmla="*/ 107 h 127"/>
              <a:gd name="T52" fmla="*/ 51 w 127"/>
              <a:gd name="T53" fmla="*/ 97 h 127"/>
              <a:gd name="T54" fmla="*/ 30 w 127"/>
              <a:gd name="T55" fmla="*/ 51 h 127"/>
              <a:gd name="T56" fmla="*/ 61 w 127"/>
              <a:gd name="T57" fmla="*/ 28 h 127"/>
              <a:gd name="T58" fmla="*/ 61 w 127"/>
              <a:gd name="T59" fmla="*/ 39 h 127"/>
              <a:gd name="T60" fmla="*/ 80 w 127"/>
              <a:gd name="T61" fmla="*/ 19 h 127"/>
              <a:gd name="T62" fmla="*/ 61 w 127"/>
              <a:gd name="T63" fmla="*/ 0 h 127"/>
              <a:gd name="T64" fmla="*/ 61 w 127"/>
              <a:gd name="T65" fmla="*/ 12 h 127"/>
              <a:gd name="T66" fmla="*/ 15 w 127"/>
              <a:gd name="T67" fmla="*/ 46 h 127"/>
              <a:gd name="T68" fmla="*/ 19 w 127"/>
              <a:gd name="T69" fmla="*/ 41 h 127"/>
              <a:gd name="T70" fmla="*/ 30 w 127"/>
              <a:gd name="T71" fmla="*/ 51 h 127"/>
              <a:gd name="T72" fmla="*/ 39 w 127"/>
              <a:gd name="T73" fmla="*/ 63 h 127"/>
              <a:gd name="T74" fmla="*/ 63 w 127"/>
              <a:gd name="T75" fmla="*/ 87 h 127"/>
              <a:gd name="T76" fmla="*/ 87 w 127"/>
              <a:gd name="T77" fmla="*/ 63 h 127"/>
              <a:gd name="T78" fmla="*/ 63 w 127"/>
              <a:gd name="T79" fmla="*/ 39 h 127"/>
              <a:gd name="T80" fmla="*/ 39 w 127"/>
              <a:gd name="T81" fmla="*/ 63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27" h="127">
                <a:moveTo>
                  <a:pt x="86" y="19"/>
                </a:moveTo>
                <a:cubicBezTo>
                  <a:pt x="81" y="15"/>
                  <a:pt x="81" y="15"/>
                  <a:pt x="81" y="15"/>
                </a:cubicBezTo>
                <a:cubicBezTo>
                  <a:pt x="100" y="22"/>
                  <a:pt x="114" y="39"/>
                  <a:pt x="115" y="61"/>
                </a:cubicBezTo>
                <a:cubicBezTo>
                  <a:pt x="127" y="61"/>
                  <a:pt x="127" y="61"/>
                  <a:pt x="127" y="61"/>
                </a:cubicBezTo>
                <a:cubicBezTo>
                  <a:pt x="107" y="80"/>
                  <a:pt x="107" y="80"/>
                  <a:pt x="107" y="80"/>
                </a:cubicBezTo>
                <a:cubicBezTo>
                  <a:pt x="88" y="61"/>
                  <a:pt x="88" y="61"/>
                  <a:pt x="88" y="61"/>
                </a:cubicBezTo>
                <a:cubicBezTo>
                  <a:pt x="99" y="61"/>
                  <a:pt x="99" y="61"/>
                  <a:pt x="99" y="61"/>
                </a:cubicBezTo>
                <a:cubicBezTo>
                  <a:pt x="98" y="46"/>
                  <a:pt x="89" y="34"/>
                  <a:pt x="76" y="30"/>
                </a:cubicBezTo>
                <a:cubicBezTo>
                  <a:pt x="86" y="19"/>
                  <a:pt x="86" y="19"/>
                  <a:pt x="86" y="19"/>
                </a:cubicBezTo>
                <a:close/>
                <a:moveTo>
                  <a:pt x="97" y="76"/>
                </a:moveTo>
                <a:cubicBezTo>
                  <a:pt x="92" y="89"/>
                  <a:pt x="80" y="98"/>
                  <a:pt x="66" y="99"/>
                </a:cubicBezTo>
                <a:cubicBezTo>
                  <a:pt x="66" y="88"/>
                  <a:pt x="66" y="88"/>
                  <a:pt x="66" y="88"/>
                </a:cubicBezTo>
                <a:cubicBezTo>
                  <a:pt x="47" y="107"/>
                  <a:pt x="47" y="107"/>
                  <a:pt x="47" y="107"/>
                </a:cubicBezTo>
                <a:cubicBezTo>
                  <a:pt x="66" y="127"/>
                  <a:pt x="66" y="127"/>
                  <a:pt x="66" y="127"/>
                </a:cubicBezTo>
                <a:cubicBezTo>
                  <a:pt x="66" y="115"/>
                  <a:pt x="66" y="115"/>
                  <a:pt x="66" y="115"/>
                </a:cubicBezTo>
                <a:cubicBezTo>
                  <a:pt x="87" y="114"/>
                  <a:pt x="105" y="100"/>
                  <a:pt x="112" y="81"/>
                </a:cubicBezTo>
                <a:cubicBezTo>
                  <a:pt x="107" y="86"/>
                  <a:pt x="107" y="86"/>
                  <a:pt x="107" y="86"/>
                </a:cubicBezTo>
                <a:cubicBezTo>
                  <a:pt x="97" y="76"/>
                  <a:pt x="97" y="76"/>
                  <a:pt x="97" y="76"/>
                </a:cubicBezTo>
                <a:close/>
                <a:moveTo>
                  <a:pt x="51" y="97"/>
                </a:moveTo>
                <a:cubicBezTo>
                  <a:pt x="38" y="92"/>
                  <a:pt x="29" y="80"/>
                  <a:pt x="28" y="66"/>
                </a:cubicBezTo>
                <a:cubicBezTo>
                  <a:pt x="39" y="66"/>
                  <a:pt x="39" y="66"/>
                  <a:pt x="39" y="66"/>
                </a:cubicBezTo>
                <a:cubicBezTo>
                  <a:pt x="19" y="47"/>
                  <a:pt x="19" y="47"/>
                  <a:pt x="19" y="47"/>
                </a:cubicBezTo>
                <a:cubicBezTo>
                  <a:pt x="0" y="66"/>
                  <a:pt x="0" y="66"/>
                  <a:pt x="0" y="66"/>
                </a:cubicBezTo>
                <a:cubicBezTo>
                  <a:pt x="12" y="66"/>
                  <a:pt x="12" y="66"/>
                  <a:pt x="12" y="66"/>
                </a:cubicBezTo>
                <a:cubicBezTo>
                  <a:pt x="13" y="87"/>
                  <a:pt x="27" y="105"/>
                  <a:pt x="46" y="112"/>
                </a:cubicBezTo>
                <a:cubicBezTo>
                  <a:pt x="41" y="107"/>
                  <a:pt x="41" y="107"/>
                  <a:pt x="41" y="107"/>
                </a:cubicBezTo>
                <a:cubicBezTo>
                  <a:pt x="51" y="97"/>
                  <a:pt x="51" y="97"/>
                  <a:pt x="51" y="97"/>
                </a:cubicBezTo>
                <a:close/>
                <a:moveTo>
                  <a:pt x="30" y="51"/>
                </a:moveTo>
                <a:cubicBezTo>
                  <a:pt x="34" y="38"/>
                  <a:pt x="46" y="29"/>
                  <a:pt x="61" y="28"/>
                </a:cubicBezTo>
                <a:cubicBezTo>
                  <a:pt x="61" y="39"/>
                  <a:pt x="61" y="39"/>
                  <a:pt x="61" y="39"/>
                </a:cubicBezTo>
                <a:cubicBezTo>
                  <a:pt x="80" y="19"/>
                  <a:pt x="80" y="19"/>
                  <a:pt x="80" y="19"/>
                </a:cubicBezTo>
                <a:cubicBezTo>
                  <a:pt x="61" y="0"/>
                  <a:pt x="61" y="0"/>
                  <a:pt x="61" y="0"/>
                </a:cubicBezTo>
                <a:cubicBezTo>
                  <a:pt x="61" y="12"/>
                  <a:pt x="61" y="12"/>
                  <a:pt x="61" y="12"/>
                </a:cubicBezTo>
                <a:cubicBezTo>
                  <a:pt x="39" y="13"/>
                  <a:pt x="21" y="27"/>
                  <a:pt x="15" y="46"/>
                </a:cubicBezTo>
                <a:cubicBezTo>
                  <a:pt x="19" y="41"/>
                  <a:pt x="19" y="41"/>
                  <a:pt x="19" y="41"/>
                </a:cubicBezTo>
                <a:cubicBezTo>
                  <a:pt x="30" y="51"/>
                  <a:pt x="30" y="51"/>
                  <a:pt x="30" y="51"/>
                </a:cubicBezTo>
                <a:close/>
                <a:moveTo>
                  <a:pt x="39" y="63"/>
                </a:moveTo>
                <a:cubicBezTo>
                  <a:pt x="39" y="77"/>
                  <a:pt x="50" y="87"/>
                  <a:pt x="63" y="87"/>
                </a:cubicBezTo>
                <a:cubicBezTo>
                  <a:pt x="77" y="87"/>
                  <a:pt x="87" y="77"/>
                  <a:pt x="87" y="63"/>
                </a:cubicBezTo>
                <a:cubicBezTo>
                  <a:pt x="87" y="50"/>
                  <a:pt x="77" y="39"/>
                  <a:pt x="63" y="39"/>
                </a:cubicBezTo>
                <a:cubicBezTo>
                  <a:pt x="50" y="39"/>
                  <a:pt x="39" y="50"/>
                  <a:pt x="39" y="63"/>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
        <p:nvSpPr>
          <p:cNvPr id="36" name="Freeform 96"/>
          <p:cNvSpPr>
            <a:spLocks noEditPoints="1"/>
          </p:cNvSpPr>
          <p:nvPr/>
        </p:nvSpPr>
        <p:spPr bwMode="auto">
          <a:xfrm>
            <a:off x="6116711" y="2962865"/>
            <a:ext cx="311992" cy="498520"/>
          </a:xfrm>
          <a:custGeom>
            <a:avLst/>
            <a:gdLst>
              <a:gd name="T0" fmla="*/ 56 w 80"/>
              <a:gd name="T1" fmla="*/ 104 h 128"/>
              <a:gd name="T2" fmla="*/ 52 w 80"/>
              <a:gd name="T3" fmla="*/ 108 h 128"/>
              <a:gd name="T4" fmla="*/ 28 w 80"/>
              <a:gd name="T5" fmla="*/ 108 h 128"/>
              <a:gd name="T6" fmla="*/ 24 w 80"/>
              <a:gd name="T7" fmla="*/ 104 h 128"/>
              <a:gd name="T8" fmla="*/ 28 w 80"/>
              <a:gd name="T9" fmla="*/ 100 h 128"/>
              <a:gd name="T10" fmla="*/ 52 w 80"/>
              <a:gd name="T11" fmla="*/ 100 h 128"/>
              <a:gd name="T12" fmla="*/ 56 w 80"/>
              <a:gd name="T13" fmla="*/ 104 h 128"/>
              <a:gd name="T14" fmla="*/ 52 w 80"/>
              <a:gd name="T15" fmla="*/ 112 h 128"/>
              <a:gd name="T16" fmla="*/ 28 w 80"/>
              <a:gd name="T17" fmla="*/ 112 h 128"/>
              <a:gd name="T18" fmla="*/ 24 w 80"/>
              <a:gd name="T19" fmla="*/ 116 h 128"/>
              <a:gd name="T20" fmla="*/ 28 w 80"/>
              <a:gd name="T21" fmla="*/ 120 h 128"/>
              <a:gd name="T22" fmla="*/ 36 w 80"/>
              <a:gd name="T23" fmla="*/ 128 h 128"/>
              <a:gd name="T24" fmla="*/ 44 w 80"/>
              <a:gd name="T25" fmla="*/ 128 h 128"/>
              <a:gd name="T26" fmla="*/ 52 w 80"/>
              <a:gd name="T27" fmla="*/ 120 h 128"/>
              <a:gd name="T28" fmla="*/ 56 w 80"/>
              <a:gd name="T29" fmla="*/ 116 h 128"/>
              <a:gd name="T30" fmla="*/ 52 w 80"/>
              <a:gd name="T31" fmla="*/ 112 h 128"/>
              <a:gd name="T32" fmla="*/ 40 w 80"/>
              <a:gd name="T33" fmla="*/ 8 h 128"/>
              <a:gd name="T34" fmla="*/ 72 w 80"/>
              <a:gd name="T35" fmla="*/ 40 h 128"/>
              <a:gd name="T36" fmla="*/ 56 w 80"/>
              <a:gd name="T37" fmla="*/ 68 h 128"/>
              <a:gd name="T38" fmla="*/ 52 w 80"/>
              <a:gd name="T39" fmla="*/ 70 h 128"/>
              <a:gd name="T40" fmla="*/ 52 w 80"/>
              <a:gd name="T41" fmla="*/ 88 h 128"/>
              <a:gd name="T42" fmla="*/ 28 w 80"/>
              <a:gd name="T43" fmla="*/ 88 h 128"/>
              <a:gd name="T44" fmla="*/ 28 w 80"/>
              <a:gd name="T45" fmla="*/ 70 h 128"/>
              <a:gd name="T46" fmla="*/ 24 w 80"/>
              <a:gd name="T47" fmla="*/ 68 h 128"/>
              <a:gd name="T48" fmla="*/ 8 w 80"/>
              <a:gd name="T49" fmla="*/ 40 h 128"/>
              <a:gd name="T50" fmla="*/ 40 w 80"/>
              <a:gd name="T51" fmla="*/ 8 h 128"/>
              <a:gd name="T52" fmla="*/ 40 w 80"/>
              <a:gd name="T53" fmla="*/ 0 h 128"/>
              <a:gd name="T54" fmla="*/ 0 w 80"/>
              <a:gd name="T55" fmla="*/ 40 h 128"/>
              <a:gd name="T56" fmla="*/ 20 w 80"/>
              <a:gd name="T57" fmla="*/ 75 h 128"/>
              <a:gd name="T58" fmla="*/ 20 w 80"/>
              <a:gd name="T59" fmla="*/ 88 h 128"/>
              <a:gd name="T60" fmla="*/ 28 w 80"/>
              <a:gd name="T61" fmla="*/ 96 h 128"/>
              <a:gd name="T62" fmla="*/ 52 w 80"/>
              <a:gd name="T63" fmla="*/ 96 h 128"/>
              <a:gd name="T64" fmla="*/ 60 w 80"/>
              <a:gd name="T65" fmla="*/ 88 h 128"/>
              <a:gd name="T66" fmla="*/ 60 w 80"/>
              <a:gd name="T67" fmla="*/ 75 h 128"/>
              <a:gd name="T68" fmla="*/ 80 w 80"/>
              <a:gd name="T69" fmla="*/ 40 h 128"/>
              <a:gd name="T70" fmla="*/ 40 w 80"/>
              <a:gd name="T71"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0" h="128">
                <a:moveTo>
                  <a:pt x="56" y="104"/>
                </a:moveTo>
                <a:cubicBezTo>
                  <a:pt x="56" y="106"/>
                  <a:pt x="54" y="108"/>
                  <a:pt x="52" y="108"/>
                </a:cubicBezTo>
                <a:cubicBezTo>
                  <a:pt x="28" y="108"/>
                  <a:pt x="28" y="108"/>
                  <a:pt x="28" y="108"/>
                </a:cubicBezTo>
                <a:cubicBezTo>
                  <a:pt x="26" y="108"/>
                  <a:pt x="24" y="106"/>
                  <a:pt x="24" y="104"/>
                </a:cubicBezTo>
                <a:cubicBezTo>
                  <a:pt x="24" y="102"/>
                  <a:pt x="26" y="100"/>
                  <a:pt x="28" y="100"/>
                </a:cubicBezTo>
                <a:cubicBezTo>
                  <a:pt x="52" y="100"/>
                  <a:pt x="52" y="100"/>
                  <a:pt x="52" y="100"/>
                </a:cubicBezTo>
                <a:cubicBezTo>
                  <a:pt x="54" y="100"/>
                  <a:pt x="56" y="102"/>
                  <a:pt x="56" y="104"/>
                </a:cubicBezTo>
                <a:moveTo>
                  <a:pt x="52" y="112"/>
                </a:moveTo>
                <a:cubicBezTo>
                  <a:pt x="28" y="112"/>
                  <a:pt x="28" y="112"/>
                  <a:pt x="28" y="112"/>
                </a:cubicBezTo>
                <a:cubicBezTo>
                  <a:pt x="26" y="112"/>
                  <a:pt x="24" y="114"/>
                  <a:pt x="24" y="116"/>
                </a:cubicBezTo>
                <a:cubicBezTo>
                  <a:pt x="24" y="118"/>
                  <a:pt x="26" y="120"/>
                  <a:pt x="28" y="120"/>
                </a:cubicBezTo>
                <a:cubicBezTo>
                  <a:pt x="28" y="125"/>
                  <a:pt x="31" y="128"/>
                  <a:pt x="36" y="128"/>
                </a:cubicBezTo>
                <a:cubicBezTo>
                  <a:pt x="44" y="128"/>
                  <a:pt x="44" y="128"/>
                  <a:pt x="44" y="128"/>
                </a:cubicBezTo>
                <a:cubicBezTo>
                  <a:pt x="48" y="128"/>
                  <a:pt x="52" y="125"/>
                  <a:pt x="52" y="120"/>
                </a:cubicBezTo>
                <a:cubicBezTo>
                  <a:pt x="54" y="120"/>
                  <a:pt x="56" y="118"/>
                  <a:pt x="56" y="116"/>
                </a:cubicBezTo>
                <a:cubicBezTo>
                  <a:pt x="56" y="114"/>
                  <a:pt x="54" y="112"/>
                  <a:pt x="52" y="112"/>
                </a:cubicBezTo>
                <a:moveTo>
                  <a:pt x="40" y="8"/>
                </a:moveTo>
                <a:cubicBezTo>
                  <a:pt x="57" y="8"/>
                  <a:pt x="72" y="23"/>
                  <a:pt x="72" y="40"/>
                </a:cubicBezTo>
                <a:cubicBezTo>
                  <a:pt x="72" y="52"/>
                  <a:pt x="66" y="62"/>
                  <a:pt x="56" y="68"/>
                </a:cubicBezTo>
                <a:cubicBezTo>
                  <a:pt x="52" y="70"/>
                  <a:pt x="52" y="70"/>
                  <a:pt x="52" y="70"/>
                </a:cubicBezTo>
                <a:cubicBezTo>
                  <a:pt x="52" y="88"/>
                  <a:pt x="52" y="88"/>
                  <a:pt x="52" y="88"/>
                </a:cubicBezTo>
                <a:cubicBezTo>
                  <a:pt x="28" y="88"/>
                  <a:pt x="28" y="88"/>
                  <a:pt x="28" y="88"/>
                </a:cubicBezTo>
                <a:cubicBezTo>
                  <a:pt x="28" y="70"/>
                  <a:pt x="28" y="70"/>
                  <a:pt x="28" y="70"/>
                </a:cubicBezTo>
                <a:cubicBezTo>
                  <a:pt x="24" y="68"/>
                  <a:pt x="24" y="68"/>
                  <a:pt x="24" y="68"/>
                </a:cubicBezTo>
                <a:cubicBezTo>
                  <a:pt x="14" y="62"/>
                  <a:pt x="8" y="52"/>
                  <a:pt x="8" y="40"/>
                </a:cubicBezTo>
                <a:cubicBezTo>
                  <a:pt x="8" y="23"/>
                  <a:pt x="22" y="8"/>
                  <a:pt x="40" y="8"/>
                </a:cubicBezTo>
                <a:moveTo>
                  <a:pt x="40" y="0"/>
                </a:moveTo>
                <a:cubicBezTo>
                  <a:pt x="18" y="0"/>
                  <a:pt x="0" y="18"/>
                  <a:pt x="0" y="40"/>
                </a:cubicBezTo>
                <a:cubicBezTo>
                  <a:pt x="0" y="55"/>
                  <a:pt x="8" y="68"/>
                  <a:pt x="20" y="75"/>
                </a:cubicBezTo>
                <a:cubicBezTo>
                  <a:pt x="20" y="88"/>
                  <a:pt x="20" y="88"/>
                  <a:pt x="20" y="88"/>
                </a:cubicBezTo>
                <a:cubicBezTo>
                  <a:pt x="20" y="93"/>
                  <a:pt x="23" y="96"/>
                  <a:pt x="28" y="96"/>
                </a:cubicBezTo>
                <a:cubicBezTo>
                  <a:pt x="52" y="96"/>
                  <a:pt x="52" y="96"/>
                  <a:pt x="52" y="96"/>
                </a:cubicBezTo>
                <a:cubicBezTo>
                  <a:pt x="56" y="96"/>
                  <a:pt x="60" y="93"/>
                  <a:pt x="60" y="88"/>
                </a:cubicBezTo>
                <a:cubicBezTo>
                  <a:pt x="60" y="75"/>
                  <a:pt x="60" y="75"/>
                  <a:pt x="60" y="75"/>
                </a:cubicBezTo>
                <a:cubicBezTo>
                  <a:pt x="72" y="68"/>
                  <a:pt x="80" y="55"/>
                  <a:pt x="80" y="40"/>
                </a:cubicBezTo>
                <a:cubicBezTo>
                  <a:pt x="80" y="18"/>
                  <a:pt x="62" y="0"/>
                  <a:pt x="40" y="0"/>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grpSp>
        <p:nvGrpSpPr>
          <p:cNvPr id="37" name="组合 36"/>
          <p:cNvGrpSpPr/>
          <p:nvPr/>
        </p:nvGrpSpPr>
        <p:grpSpPr>
          <a:xfrm>
            <a:off x="1614396" y="2961213"/>
            <a:ext cx="503478" cy="501824"/>
            <a:chOff x="7448956" y="1724063"/>
            <a:chExt cx="245422" cy="244617"/>
          </a:xfrm>
          <a:solidFill>
            <a:srgbClr val="FEFABC"/>
          </a:solidFill>
        </p:grpSpPr>
        <p:sp>
          <p:nvSpPr>
            <p:cNvPr id="38" name="Freeform 127"/>
            <p:cNvSpPr>
              <a:spLocks/>
            </p:cNvSpPr>
            <p:nvPr/>
          </p:nvSpPr>
          <p:spPr bwMode="auto">
            <a:xfrm>
              <a:off x="7597014" y="1872121"/>
              <a:ext cx="97364" cy="96559"/>
            </a:xfrm>
            <a:custGeom>
              <a:avLst/>
              <a:gdLst>
                <a:gd name="T0" fmla="*/ 46 w 51"/>
                <a:gd name="T1" fmla="*/ 29 h 51"/>
                <a:gd name="T2" fmla="*/ 17 w 51"/>
                <a:gd name="T3" fmla="*/ 0 h 51"/>
                <a:gd name="T4" fmla="*/ 0 w 51"/>
                <a:gd name="T5" fmla="*/ 17 h 51"/>
                <a:gd name="T6" fmla="*/ 29 w 51"/>
                <a:gd name="T7" fmla="*/ 46 h 51"/>
                <a:gd name="T8" fmla="*/ 46 w 51"/>
                <a:gd name="T9" fmla="*/ 46 h 51"/>
                <a:gd name="T10" fmla="*/ 46 w 51"/>
                <a:gd name="T11" fmla="*/ 29 h 51"/>
              </a:gdLst>
              <a:ahLst/>
              <a:cxnLst>
                <a:cxn ang="0">
                  <a:pos x="T0" y="T1"/>
                </a:cxn>
                <a:cxn ang="0">
                  <a:pos x="T2" y="T3"/>
                </a:cxn>
                <a:cxn ang="0">
                  <a:pos x="T4" y="T5"/>
                </a:cxn>
                <a:cxn ang="0">
                  <a:pos x="T6" y="T7"/>
                </a:cxn>
                <a:cxn ang="0">
                  <a:pos x="T8" y="T9"/>
                </a:cxn>
                <a:cxn ang="0">
                  <a:pos x="T10" y="T11"/>
                </a:cxn>
              </a:cxnLst>
              <a:rect l="0" t="0" r="r" b="b"/>
              <a:pathLst>
                <a:path w="51" h="51">
                  <a:moveTo>
                    <a:pt x="46" y="29"/>
                  </a:moveTo>
                  <a:cubicBezTo>
                    <a:pt x="17" y="0"/>
                    <a:pt x="17" y="0"/>
                    <a:pt x="17" y="0"/>
                  </a:cubicBezTo>
                  <a:cubicBezTo>
                    <a:pt x="13" y="6"/>
                    <a:pt x="7" y="12"/>
                    <a:pt x="0" y="17"/>
                  </a:cubicBezTo>
                  <a:cubicBezTo>
                    <a:pt x="29" y="46"/>
                    <a:pt x="29" y="46"/>
                    <a:pt x="29" y="46"/>
                  </a:cubicBezTo>
                  <a:cubicBezTo>
                    <a:pt x="34" y="51"/>
                    <a:pt x="42" y="51"/>
                    <a:pt x="46" y="46"/>
                  </a:cubicBezTo>
                  <a:cubicBezTo>
                    <a:pt x="51" y="41"/>
                    <a:pt x="51" y="34"/>
                    <a:pt x="46" y="29"/>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
          <p:nvSpPr>
            <p:cNvPr id="39" name="Freeform 128"/>
            <p:cNvSpPr>
              <a:spLocks noEditPoints="1"/>
            </p:cNvSpPr>
            <p:nvPr/>
          </p:nvSpPr>
          <p:spPr bwMode="auto">
            <a:xfrm>
              <a:off x="7448956" y="1724063"/>
              <a:ext cx="182658" cy="182658"/>
            </a:xfrm>
            <a:custGeom>
              <a:avLst/>
              <a:gdLst>
                <a:gd name="T0" fmla="*/ 96 w 96"/>
                <a:gd name="T1" fmla="*/ 48 h 96"/>
                <a:gd name="T2" fmla="*/ 48 w 96"/>
                <a:gd name="T3" fmla="*/ 0 h 96"/>
                <a:gd name="T4" fmla="*/ 0 w 96"/>
                <a:gd name="T5" fmla="*/ 48 h 96"/>
                <a:gd name="T6" fmla="*/ 48 w 96"/>
                <a:gd name="T7" fmla="*/ 96 h 96"/>
                <a:gd name="T8" fmla="*/ 96 w 96"/>
                <a:gd name="T9" fmla="*/ 48 h 96"/>
                <a:gd name="T10" fmla="*/ 48 w 96"/>
                <a:gd name="T11" fmla="*/ 84 h 96"/>
                <a:gd name="T12" fmla="*/ 12 w 96"/>
                <a:gd name="T13" fmla="*/ 48 h 96"/>
                <a:gd name="T14" fmla="*/ 48 w 96"/>
                <a:gd name="T15" fmla="*/ 12 h 96"/>
                <a:gd name="T16" fmla="*/ 84 w 96"/>
                <a:gd name="T17" fmla="*/ 48 h 96"/>
                <a:gd name="T18" fmla="*/ 48 w 96"/>
                <a:gd name="T19" fmla="*/ 84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 h="96">
                  <a:moveTo>
                    <a:pt x="96" y="48"/>
                  </a:moveTo>
                  <a:cubicBezTo>
                    <a:pt x="96" y="21"/>
                    <a:pt x="74" y="0"/>
                    <a:pt x="48" y="0"/>
                  </a:cubicBezTo>
                  <a:cubicBezTo>
                    <a:pt x="21" y="0"/>
                    <a:pt x="0" y="21"/>
                    <a:pt x="0" y="48"/>
                  </a:cubicBezTo>
                  <a:cubicBezTo>
                    <a:pt x="0" y="74"/>
                    <a:pt x="21" y="96"/>
                    <a:pt x="48" y="96"/>
                  </a:cubicBezTo>
                  <a:cubicBezTo>
                    <a:pt x="74" y="96"/>
                    <a:pt x="96" y="74"/>
                    <a:pt x="96" y="48"/>
                  </a:cubicBezTo>
                  <a:moveTo>
                    <a:pt x="48" y="84"/>
                  </a:moveTo>
                  <a:cubicBezTo>
                    <a:pt x="28" y="84"/>
                    <a:pt x="12" y="67"/>
                    <a:pt x="12" y="48"/>
                  </a:cubicBezTo>
                  <a:cubicBezTo>
                    <a:pt x="12" y="28"/>
                    <a:pt x="28" y="12"/>
                    <a:pt x="48" y="12"/>
                  </a:cubicBezTo>
                  <a:cubicBezTo>
                    <a:pt x="68" y="12"/>
                    <a:pt x="84" y="28"/>
                    <a:pt x="84" y="48"/>
                  </a:cubicBezTo>
                  <a:cubicBezTo>
                    <a:pt x="84" y="67"/>
                    <a:pt x="68" y="84"/>
                    <a:pt x="48" y="8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
          <p:nvSpPr>
            <p:cNvPr id="40" name="Freeform 129"/>
            <p:cNvSpPr>
              <a:spLocks/>
            </p:cNvSpPr>
            <p:nvPr/>
          </p:nvSpPr>
          <p:spPr bwMode="auto">
            <a:xfrm>
              <a:off x="7486775" y="1761883"/>
              <a:ext cx="53912" cy="53107"/>
            </a:xfrm>
            <a:custGeom>
              <a:avLst/>
              <a:gdLst>
                <a:gd name="T0" fmla="*/ 0 w 28"/>
                <a:gd name="T1" fmla="*/ 28 h 28"/>
                <a:gd name="T2" fmla="*/ 8 w 28"/>
                <a:gd name="T3" fmla="*/ 28 h 28"/>
                <a:gd name="T4" fmla="*/ 28 w 28"/>
                <a:gd name="T5" fmla="*/ 8 h 28"/>
                <a:gd name="T6" fmla="*/ 28 w 28"/>
                <a:gd name="T7" fmla="*/ 0 h 28"/>
                <a:gd name="T8" fmla="*/ 0 w 28"/>
                <a:gd name="T9" fmla="*/ 28 h 28"/>
              </a:gdLst>
              <a:ahLst/>
              <a:cxnLst>
                <a:cxn ang="0">
                  <a:pos x="T0" y="T1"/>
                </a:cxn>
                <a:cxn ang="0">
                  <a:pos x="T2" y="T3"/>
                </a:cxn>
                <a:cxn ang="0">
                  <a:pos x="T4" y="T5"/>
                </a:cxn>
                <a:cxn ang="0">
                  <a:pos x="T6" y="T7"/>
                </a:cxn>
                <a:cxn ang="0">
                  <a:pos x="T8" y="T9"/>
                </a:cxn>
              </a:cxnLst>
              <a:rect l="0" t="0" r="r" b="b"/>
              <a:pathLst>
                <a:path w="28" h="28">
                  <a:moveTo>
                    <a:pt x="0" y="28"/>
                  </a:moveTo>
                  <a:cubicBezTo>
                    <a:pt x="8" y="28"/>
                    <a:pt x="8" y="28"/>
                    <a:pt x="8" y="28"/>
                  </a:cubicBezTo>
                  <a:cubicBezTo>
                    <a:pt x="8" y="16"/>
                    <a:pt x="17" y="8"/>
                    <a:pt x="28" y="8"/>
                  </a:cubicBezTo>
                  <a:cubicBezTo>
                    <a:pt x="28" y="0"/>
                    <a:pt x="28" y="0"/>
                    <a:pt x="28" y="0"/>
                  </a:cubicBezTo>
                  <a:cubicBezTo>
                    <a:pt x="12" y="0"/>
                    <a:pt x="0" y="12"/>
                    <a:pt x="0" y="2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grpSp>
      <p:sp>
        <p:nvSpPr>
          <p:cNvPr id="41" name="Freeform 138"/>
          <p:cNvSpPr>
            <a:spLocks/>
          </p:cNvSpPr>
          <p:nvPr/>
        </p:nvSpPr>
        <p:spPr bwMode="auto">
          <a:xfrm>
            <a:off x="3304088" y="5139140"/>
            <a:ext cx="420938" cy="406082"/>
          </a:xfrm>
          <a:custGeom>
            <a:avLst/>
            <a:gdLst>
              <a:gd name="T0" fmla="*/ 56 w 108"/>
              <a:gd name="T1" fmla="*/ 0 h 104"/>
              <a:gd name="T2" fmla="*/ 15 w 108"/>
              <a:gd name="T3" fmla="*/ 20 h 104"/>
              <a:gd name="T4" fmla="*/ 0 w 108"/>
              <a:gd name="T5" fmla="*/ 11 h 104"/>
              <a:gd name="T6" fmla="*/ 0 w 108"/>
              <a:gd name="T7" fmla="*/ 60 h 104"/>
              <a:gd name="T8" fmla="*/ 43 w 108"/>
              <a:gd name="T9" fmla="*/ 36 h 104"/>
              <a:gd name="T10" fmla="*/ 29 w 108"/>
              <a:gd name="T11" fmla="*/ 28 h 104"/>
              <a:gd name="T12" fmla="*/ 56 w 108"/>
              <a:gd name="T13" fmla="*/ 16 h 104"/>
              <a:gd name="T14" fmla="*/ 92 w 108"/>
              <a:gd name="T15" fmla="*/ 52 h 104"/>
              <a:gd name="T16" fmla="*/ 56 w 108"/>
              <a:gd name="T17" fmla="*/ 88 h 104"/>
              <a:gd name="T18" fmla="*/ 56 w 108"/>
              <a:gd name="T19" fmla="*/ 104 h 104"/>
              <a:gd name="T20" fmla="*/ 108 w 108"/>
              <a:gd name="T21" fmla="*/ 52 h 104"/>
              <a:gd name="T22" fmla="*/ 56 w 108"/>
              <a:gd name="T23" fmla="*/ 0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 h="104">
                <a:moveTo>
                  <a:pt x="56" y="0"/>
                </a:moveTo>
                <a:cubicBezTo>
                  <a:pt x="40" y="0"/>
                  <a:pt x="25" y="7"/>
                  <a:pt x="15" y="20"/>
                </a:cubicBezTo>
                <a:cubicBezTo>
                  <a:pt x="0" y="11"/>
                  <a:pt x="0" y="11"/>
                  <a:pt x="0" y="11"/>
                </a:cubicBezTo>
                <a:cubicBezTo>
                  <a:pt x="0" y="60"/>
                  <a:pt x="0" y="60"/>
                  <a:pt x="0" y="60"/>
                </a:cubicBezTo>
                <a:cubicBezTo>
                  <a:pt x="43" y="36"/>
                  <a:pt x="43" y="36"/>
                  <a:pt x="43" y="36"/>
                </a:cubicBezTo>
                <a:cubicBezTo>
                  <a:pt x="29" y="28"/>
                  <a:pt x="29" y="28"/>
                  <a:pt x="29" y="28"/>
                </a:cubicBezTo>
                <a:cubicBezTo>
                  <a:pt x="36" y="20"/>
                  <a:pt x="45" y="16"/>
                  <a:pt x="56" y="16"/>
                </a:cubicBezTo>
                <a:cubicBezTo>
                  <a:pt x="76" y="16"/>
                  <a:pt x="92" y="32"/>
                  <a:pt x="92" y="52"/>
                </a:cubicBezTo>
                <a:cubicBezTo>
                  <a:pt x="92" y="71"/>
                  <a:pt x="76" y="88"/>
                  <a:pt x="56" y="88"/>
                </a:cubicBezTo>
                <a:cubicBezTo>
                  <a:pt x="56" y="104"/>
                  <a:pt x="56" y="104"/>
                  <a:pt x="56" y="104"/>
                </a:cubicBezTo>
                <a:cubicBezTo>
                  <a:pt x="84" y="104"/>
                  <a:pt x="108" y="80"/>
                  <a:pt x="108" y="52"/>
                </a:cubicBezTo>
                <a:cubicBezTo>
                  <a:pt x="108" y="23"/>
                  <a:pt x="84" y="0"/>
                  <a:pt x="56" y="0"/>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
        <p:nvSpPr>
          <p:cNvPr id="42" name="文本框 41" descr="e7d195523061f1c0deeec63e560781cfd59afb0ea006f2a87ABB68BF51EA6619813959095094C18C62A12F549504892A4AAA8C1554C6663626E05CA27F281A14E6983772AFC3FB97135759321DEA3D70145073B7709DEAFA256CD57602346C569CD03E8246D33DA545568EA98FB062D63F616CDCDDC7C308D5561BD508072CED46FA16A315624C7F2FF57E77E923953F"/>
          <p:cNvSpPr txBox="1"/>
          <p:nvPr/>
        </p:nvSpPr>
        <p:spPr>
          <a:xfrm>
            <a:off x="1088888" y="410055"/>
            <a:ext cx="492443" cy="461665"/>
          </a:xfrm>
          <a:prstGeom prst="rect">
            <a:avLst/>
          </a:prstGeom>
          <a:noFill/>
        </p:spPr>
        <p:txBody>
          <a:bodyPr wrap="none" rtlCol="0">
            <a:spAutoFit/>
          </a:bodyPr>
          <a:lstStyle/>
          <a:p>
            <a:r>
              <a:rPr lang="zh-CN" altLang="en-US" sz="2400" b="1" dirty="0" smtClean="0">
                <a:solidFill>
                  <a:srgbClr val="FFFFFF"/>
                </a:solidFill>
                <a:cs typeface="+mn-ea"/>
                <a:sym typeface="+mn-lt"/>
              </a:rPr>
              <a:t>五</a:t>
            </a:r>
            <a:endParaRPr lang="zh-CN" altLang="en-US" sz="2400" b="1" dirty="0">
              <a:solidFill>
                <a:srgbClr val="FFFFFF"/>
              </a:solidFill>
              <a:cs typeface="+mn-ea"/>
              <a:sym typeface="+mn-lt"/>
            </a:endParaRPr>
          </a:p>
        </p:txBody>
      </p:sp>
    </p:spTree>
    <p:extLst>
      <p:ext uri="{BB962C8B-B14F-4D97-AF65-F5344CB8AC3E}">
        <p14:creationId xmlns:p14="http://schemas.microsoft.com/office/powerpoint/2010/main" val="473158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00">
        <p15:prstTrans prst="pageCurlDouble"/>
      </p:transition>
    </mc:Choice>
    <mc:Fallback xmlns="">
      <p:transition spd="slow" advTm="3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par>
                                <p:cTn id="10" presetID="53" presetClass="entr" presetSubtype="16" fill="hold" nodeType="withEffect">
                                  <p:stCondLst>
                                    <p:cond delay="0"/>
                                  </p:stCondLst>
                                  <p:childTnLst>
                                    <p:set>
                                      <p:cBhvr>
                                        <p:cTn id="11" dur="1" fill="hold">
                                          <p:stCondLst>
                                            <p:cond delay="0"/>
                                          </p:stCondLst>
                                        </p:cTn>
                                        <p:tgtEl>
                                          <p:spTgt spid="37"/>
                                        </p:tgtEl>
                                        <p:attrNameLst>
                                          <p:attrName>style.visibility</p:attrName>
                                        </p:attrNameLst>
                                      </p:cBhvr>
                                      <p:to>
                                        <p:strVal val="visible"/>
                                      </p:to>
                                    </p:set>
                                    <p:anim calcmode="lin" valueType="num">
                                      <p:cBhvr>
                                        <p:cTn id="12" dur="500" fill="hold"/>
                                        <p:tgtEl>
                                          <p:spTgt spid="37"/>
                                        </p:tgtEl>
                                        <p:attrNameLst>
                                          <p:attrName>ppt_w</p:attrName>
                                        </p:attrNameLst>
                                      </p:cBhvr>
                                      <p:tavLst>
                                        <p:tav tm="0">
                                          <p:val>
                                            <p:fltVal val="0"/>
                                          </p:val>
                                        </p:tav>
                                        <p:tav tm="100000">
                                          <p:val>
                                            <p:strVal val="#ppt_w"/>
                                          </p:val>
                                        </p:tav>
                                      </p:tavLst>
                                    </p:anim>
                                    <p:anim calcmode="lin" valueType="num">
                                      <p:cBhvr>
                                        <p:cTn id="13" dur="500" fill="hold"/>
                                        <p:tgtEl>
                                          <p:spTgt spid="37"/>
                                        </p:tgtEl>
                                        <p:attrNameLst>
                                          <p:attrName>ppt_h</p:attrName>
                                        </p:attrNameLst>
                                      </p:cBhvr>
                                      <p:tavLst>
                                        <p:tav tm="0">
                                          <p:val>
                                            <p:fltVal val="0"/>
                                          </p:val>
                                        </p:tav>
                                        <p:tav tm="100000">
                                          <p:val>
                                            <p:strVal val="#ppt_h"/>
                                          </p:val>
                                        </p:tav>
                                      </p:tavLst>
                                    </p:anim>
                                    <p:animEffect transition="in" filter="fade">
                                      <p:cBhvr>
                                        <p:cTn id="14" dur="500"/>
                                        <p:tgtEl>
                                          <p:spTgt spid="37"/>
                                        </p:tgtEl>
                                      </p:cBhvr>
                                    </p:animEffect>
                                  </p:childTnLst>
                                </p:cTn>
                              </p:par>
                              <p:par>
                                <p:cTn id="15" presetID="2" presetClass="entr" presetSubtype="4" decel="10000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1000" fill="hold"/>
                                        <p:tgtEl>
                                          <p:spTgt spid="12"/>
                                        </p:tgtEl>
                                        <p:attrNameLst>
                                          <p:attrName>ppt_x</p:attrName>
                                        </p:attrNameLst>
                                      </p:cBhvr>
                                      <p:tavLst>
                                        <p:tav tm="0">
                                          <p:val>
                                            <p:strVal val="#ppt_x"/>
                                          </p:val>
                                        </p:tav>
                                        <p:tav tm="100000">
                                          <p:val>
                                            <p:strVal val="#ppt_x"/>
                                          </p:val>
                                        </p:tav>
                                      </p:tavLst>
                                    </p:anim>
                                    <p:anim calcmode="lin" valueType="num">
                                      <p:cBhvr additive="base">
                                        <p:cTn id="18" dur="1000" fill="hold"/>
                                        <p:tgtEl>
                                          <p:spTgt spid="12"/>
                                        </p:tgtEl>
                                        <p:attrNameLst>
                                          <p:attrName>ppt_y</p:attrName>
                                        </p:attrNameLst>
                                      </p:cBhvr>
                                      <p:tavLst>
                                        <p:tav tm="0">
                                          <p:val>
                                            <p:strVal val="1+#ppt_h/2"/>
                                          </p:val>
                                        </p:tav>
                                        <p:tav tm="100000">
                                          <p:val>
                                            <p:strVal val="#ppt_y"/>
                                          </p:val>
                                        </p:tav>
                                      </p:tavLst>
                                    </p:anim>
                                  </p:childTnLst>
                                </p:cTn>
                              </p:par>
                            </p:childTnLst>
                          </p:cTn>
                        </p:par>
                        <p:par>
                          <p:cTn id="19" fill="hold">
                            <p:stCondLst>
                              <p:cond delay="1000"/>
                            </p:stCondLst>
                            <p:childTnLst>
                              <p:par>
                                <p:cTn id="20" presetID="53" presetClass="entr" presetSubtype="16" fill="hold" grpId="0" nodeType="after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p:cTn id="22" dur="500" fill="hold"/>
                                        <p:tgtEl>
                                          <p:spTgt spid="13"/>
                                        </p:tgtEl>
                                        <p:attrNameLst>
                                          <p:attrName>ppt_w</p:attrName>
                                        </p:attrNameLst>
                                      </p:cBhvr>
                                      <p:tavLst>
                                        <p:tav tm="0">
                                          <p:val>
                                            <p:fltVal val="0"/>
                                          </p:val>
                                        </p:tav>
                                        <p:tav tm="100000">
                                          <p:val>
                                            <p:strVal val="#ppt_w"/>
                                          </p:val>
                                        </p:tav>
                                      </p:tavLst>
                                    </p:anim>
                                    <p:anim calcmode="lin" valueType="num">
                                      <p:cBhvr>
                                        <p:cTn id="23" dur="500" fill="hold"/>
                                        <p:tgtEl>
                                          <p:spTgt spid="13"/>
                                        </p:tgtEl>
                                        <p:attrNameLst>
                                          <p:attrName>ppt_h</p:attrName>
                                        </p:attrNameLst>
                                      </p:cBhvr>
                                      <p:tavLst>
                                        <p:tav tm="0">
                                          <p:val>
                                            <p:fltVal val="0"/>
                                          </p:val>
                                        </p:tav>
                                        <p:tav tm="100000">
                                          <p:val>
                                            <p:strVal val="#ppt_h"/>
                                          </p:val>
                                        </p:tav>
                                      </p:tavLst>
                                    </p:anim>
                                    <p:animEffect transition="in" filter="fade">
                                      <p:cBhvr>
                                        <p:cTn id="24" dur="500"/>
                                        <p:tgtEl>
                                          <p:spTgt spid="13"/>
                                        </p:tgtEl>
                                      </p:cBhvr>
                                    </p:animEffect>
                                  </p:childTnLst>
                                </p:cTn>
                              </p:par>
                            </p:childTnLst>
                          </p:cTn>
                        </p:par>
                        <p:par>
                          <p:cTn id="25" fill="hold">
                            <p:stCondLst>
                              <p:cond delay="1500"/>
                            </p:stCondLst>
                            <p:childTnLst>
                              <p:par>
                                <p:cTn id="26" presetID="22" presetClass="entr" presetSubtype="1" fill="hold" nodeType="afterEffect">
                                  <p:stCondLst>
                                    <p:cond delay="0"/>
                                  </p:stCondLst>
                                  <p:childTnLst>
                                    <p:set>
                                      <p:cBhvr>
                                        <p:cTn id="27" dur="1" fill="hold">
                                          <p:stCondLst>
                                            <p:cond delay="0"/>
                                          </p:stCondLst>
                                        </p:cTn>
                                        <p:tgtEl>
                                          <p:spTgt spid="31"/>
                                        </p:tgtEl>
                                        <p:attrNameLst>
                                          <p:attrName>style.visibility</p:attrName>
                                        </p:attrNameLst>
                                      </p:cBhvr>
                                      <p:to>
                                        <p:strVal val="visible"/>
                                      </p:to>
                                    </p:set>
                                    <p:animEffect transition="in" filter="wipe(up)">
                                      <p:cBhvr>
                                        <p:cTn id="28" dur="500"/>
                                        <p:tgtEl>
                                          <p:spTgt spid="31"/>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p:cTn id="31" dur="500" fill="hold"/>
                                        <p:tgtEl>
                                          <p:spTgt spid="15"/>
                                        </p:tgtEl>
                                        <p:attrNameLst>
                                          <p:attrName>ppt_w</p:attrName>
                                        </p:attrNameLst>
                                      </p:cBhvr>
                                      <p:tavLst>
                                        <p:tav tm="0">
                                          <p:val>
                                            <p:fltVal val="0"/>
                                          </p:val>
                                        </p:tav>
                                        <p:tav tm="100000">
                                          <p:val>
                                            <p:strVal val="#ppt_w"/>
                                          </p:val>
                                        </p:tav>
                                      </p:tavLst>
                                    </p:anim>
                                    <p:anim calcmode="lin" valueType="num">
                                      <p:cBhvr>
                                        <p:cTn id="32" dur="500" fill="hold"/>
                                        <p:tgtEl>
                                          <p:spTgt spid="15"/>
                                        </p:tgtEl>
                                        <p:attrNameLst>
                                          <p:attrName>ppt_h</p:attrName>
                                        </p:attrNameLst>
                                      </p:cBhvr>
                                      <p:tavLst>
                                        <p:tav tm="0">
                                          <p:val>
                                            <p:fltVal val="0"/>
                                          </p:val>
                                        </p:tav>
                                        <p:tav tm="100000">
                                          <p:val>
                                            <p:strVal val="#ppt_h"/>
                                          </p:val>
                                        </p:tav>
                                      </p:tavLst>
                                    </p:anim>
                                    <p:animEffect transition="in" filter="fade">
                                      <p:cBhvr>
                                        <p:cTn id="33" dur="500"/>
                                        <p:tgtEl>
                                          <p:spTgt spid="15"/>
                                        </p:tgtEl>
                                      </p:cBhvr>
                                    </p:animEffect>
                                  </p:childTnLst>
                                </p:cTn>
                              </p:par>
                              <p:par>
                                <p:cTn id="34" presetID="53" presetClass="entr" presetSubtype="16" fill="hold" grpId="0" nodeType="withEffect">
                                  <p:stCondLst>
                                    <p:cond delay="0"/>
                                  </p:stCondLst>
                                  <p:childTnLst>
                                    <p:set>
                                      <p:cBhvr>
                                        <p:cTn id="35" dur="1" fill="hold">
                                          <p:stCondLst>
                                            <p:cond delay="0"/>
                                          </p:stCondLst>
                                        </p:cTn>
                                        <p:tgtEl>
                                          <p:spTgt spid="41"/>
                                        </p:tgtEl>
                                        <p:attrNameLst>
                                          <p:attrName>style.visibility</p:attrName>
                                        </p:attrNameLst>
                                      </p:cBhvr>
                                      <p:to>
                                        <p:strVal val="visible"/>
                                      </p:to>
                                    </p:set>
                                    <p:anim calcmode="lin" valueType="num">
                                      <p:cBhvr>
                                        <p:cTn id="36" dur="500" fill="hold"/>
                                        <p:tgtEl>
                                          <p:spTgt spid="41"/>
                                        </p:tgtEl>
                                        <p:attrNameLst>
                                          <p:attrName>ppt_w</p:attrName>
                                        </p:attrNameLst>
                                      </p:cBhvr>
                                      <p:tavLst>
                                        <p:tav tm="0">
                                          <p:val>
                                            <p:fltVal val="0"/>
                                          </p:val>
                                        </p:tav>
                                        <p:tav tm="100000">
                                          <p:val>
                                            <p:strVal val="#ppt_w"/>
                                          </p:val>
                                        </p:tav>
                                      </p:tavLst>
                                    </p:anim>
                                    <p:anim calcmode="lin" valueType="num">
                                      <p:cBhvr>
                                        <p:cTn id="37" dur="500" fill="hold"/>
                                        <p:tgtEl>
                                          <p:spTgt spid="41"/>
                                        </p:tgtEl>
                                        <p:attrNameLst>
                                          <p:attrName>ppt_h</p:attrName>
                                        </p:attrNameLst>
                                      </p:cBhvr>
                                      <p:tavLst>
                                        <p:tav tm="0">
                                          <p:val>
                                            <p:fltVal val="0"/>
                                          </p:val>
                                        </p:tav>
                                        <p:tav tm="100000">
                                          <p:val>
                                            <p:strVal val="#ppt_h"/>
                                          </p:val>
                                        </p:tav>
                                      </p:tavLst>
                                    </p:anim>
                                    <p:animEffect transition="in" filter="fade">
                                      <p:cBhvr>
                                        <p:cTn id="38" dur="500"/>
                                        <p:tgtEl>
                                          <p:spTgt spid="41"/>
                                        </p:tgtEl>
                                      </p:cBhvr>
                                    </p:animEffect>
                                  </p:childTnLst>
                                </p:cTn>
                              </p:par>
                              <p:par>
                                <p:cTn id="39" presetID="2" presetClass="entr" presetSubtype="4" decel="100000"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anim calcmode="lin" valueType="num">
                                      <p:cBhvr additive="base">
                                        <p:cTn id="41" dur="1000" fill="hold"/>
                                        <p:tgtEl>
                                          <p:spTgt spid="16"/>
                                        </p:tgtEl>
                                        <p:attrNameLst>
                                          <p:attrName>ppt_x</p:attrName>
                                        </p:attrNameLst>
                                      </p:cBhvr>
                                      <p:tavLst>
                                        <p:tav tm="0">
                                          <p:val>
                                            <p:strVal val="#ppt_x"/>
                                          </p:val>
                                        </p:tav>
                                        <p:tav tm="100000">
                                          <p:val>
                                            <p:strVal val="#ppt_x"/>
                                          </p:val>
                                        </p:tav>
                                      </p:tavLst>
                                    </p:anim>
                                    <p:anim calcmode="lin" valueType="num">
                                      <p:cBhvr additive="base">
                                        <p:cTn id="42" dur="1000" fill="hold"/>
                                        <p:tgtEl>
                                          <p:spTgt spid="16"/>
                                        </p:tgtEl>
                                        <p:attrNameLst>
                                          <p:attrName>ppt_y</p:attrName>
                                        </p:attrNameLst>
                                      </p:cBhvr>
                                      <p:tavLst>
                                        <p:tav tm="0">
                                          <p:val>
                                            <p:strVal val="1+#ppt_h/2"/>
                                          </p:val>
                                        </p:tav>
                                        <p:tav tm="100000">
                                          <p:val>
                                            <p:strVal val="#ppt_y"/>
                                          </p:val>
                                        </p:tav>
                                      </p:tavLst>
                                    </p:anim>
                                  </p:childTnLst>
                                </p:cTn>
                              </p:par>
                            </p:childTnLst>
                          </p:cTn>
                        </p:par>
                        <p:par>
                          <p:cTn id="43" fill="hold">
                            <p:stCondLst>
                              <p:cond delay="2500"/>
                            </p:stCondLst>
                            <p:childTnLst>
                              <p:par>
                                <p:cTn id="44" presetID="53" presetClass="entr" presetSubtype="16" fill="hold" grpId="0" nodeType="afterEffect">
                                  <p:stCondLst>
                                    <p:cond delay="0"/>
                                  </p:stCondLst>
                                  <p:childTnLst>
                                    <p:set>
                                      <p:cBhvr>
                                        <p:cTn id="45" dur="1" fill="hold">
                                          <p:stCondLst>
                                            <p:cond delay="0"/>
                                          </p:stCondLst>
                                        </p:cTn>
                                        <p:tgtEl>
                                          <p:spTgt spid="17"/>
                                        </p:tgtEl>
                                        <p:attrNameLst>
                                          <p:attrName>style.visibility</p:attrName>
                                        </p:attrNameLst>
                                      </p:cBhvr>
                                      <p:to>
                                        <p:strVal val="visible"/>
                                      </p:to>
                                    </p:set>
                                    <p:anim calcmode="lin" valueType="num">
                                      <p:cBhvr>
                                        <p:cTn id="46" dur="500" fill="hold"/>
                                        <p:tgtEl>
                                          <p:spTgt spid="17"/>
                                        </p:tgtEl>
                                        <p:attrNameLst>
                                          <p:attrName>ppt_w</p:attrName>
                                        </p:attrNameLst>
                                      </p:cBhvr>
                                      <p:tavLst>
                                        <p:tav tm="0">
                                          <p:val>
                                            <p:fltVal val="0"/>
                                          </p:val>
                                        </p:tav>
                                        <p:tav tm="100000">
                                          <p:val>
                                            <p:strVal val="#ppt_w"/>
                                          </p:val>
                                        </p:tav>
                                      </p:tavLst>
                                    </p:anim>
                                    <p:anim calcmode="lin" valueType="num">
                                      <p:cBhvr>
                                        <p:cTn id="47" dur="500" fill="hold"/>
                                        <p:tgtEl>
                                          <p:spTgt spid="17"/>
                                        </p:tgtEl>
                                        <p:attrNameLst>
                                          <p:attrName>ppt_h</p:attrName>
                                        </p:attrNameLst>
                                      </p:cBhvr>
                                      <p:tavLst>
                                        <p:tav tm="0">
                                          <p:val>
                                            <p:fltVal val="0"/>
                                          </p:val>
                                        </p:tav>
                                        <p:tav tm="100000">
                                          <p:val>
                                            <p:strVal val="#ppt_h"/>
                                          </p:val>
                                        </p:tav>
                                      </p:tavLst>
                                    </p:anim>
                                    <p:animEffect transition="in" filter="fade">
                                      <p:cBhvr>
                                        <p:cTn id="48" dur="500"/>
                                        <p:tgtEl>
                                          <p:spTgt spid="17"/>
                                        </p:tgtEl>
                                      </p:cBhvr>
                                    </p:animEffect>
                                  </p:childTnLst>
                                </p:cTn>
                              </p:par>
                            </p:childTnLst>
                          </p:cTn>
                        </p:par>
                        <p:par>
                          <p:cTn id="49" fill="hold">
                            <p:stCondLst>
                              <p:cond delay="3000"/>
                            </p:stCondLst>
                            <p:childTnLst>
                              <p:par>
                                <p:cTn id="50" presetID="22" presetClass="entr" presetSubtype="4" fill="hold" nodeType="afterEffect">
                                  <p:stCondLst>
                                    <p:cond delay="0"/>
                                  </p:stCondLst>
                                  <p:childTnLst>
                                    <p:set>
                                      <p:cBhvr>
                                        <p:cTn id="51" dur="1" fill="hold">
                                          <p:stCondLst>
                                            <p:cond delay="0"/>
                                          </p:stCondLst>
                                        </p:cTn>
                                        <p:tgtEl>
                                          <p:spTgt spid="32"/>
                                        </p:tgtEl>
                                        <p:attrNameLst>
                                          <p:attrName>style.visibility</p:attrName>
                                        </p:attrNameLst>
                                      </p:cBhvr>
                                      <p:to>
                                        <p:strVal val="visible"/>
                                      </p:to>
                                    </p:set>
                                    <p:animEffect transition="in" filter="wipe(down)">
                                      <p:cBhvr>
                                        <p:cTn id="52" dur="500"/>
                                        <p:tgtEl>
                                          <p:spTgt spid="32"/>
                                        </p:tgtEl>
                                      </p:cBhvr>
                                    </p:animEffect>
                                  </p:childTnLst>
                                </p:cTn>
                              </p:par>
                              <p:par>
                                <p:cTn id="53" presetID="53" presetClass="entr" presetSubtype="16" fill="hold" grpId="0" nodeType="with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p:cTn id="55" dur="500" fill="hold"/>
                                        <p:tgtEl>
                                          <p:spTgt spid="19"/>
                                        </p:tgtEl>
                                        <p:attrNameLst>
                                          <p:attrName>ppt_w</p:attrName>
                                        </p:attrNameLst>
                                      </p:cBhvr>
                                      <p:tavLst>
                                        <p:tav tm="0">
                                          <p:val>
                                            <p:fltVal val="0"/>
                                          </p:val>
                                        </p:tav>
                                        <p:tav tm="100000">
                                          <p:val>
                                            <p:strVal val="#ppt_w"/>
                                          </p:val>
                                        </p:tav>
                                      </p:tavLst>
                                    </p:anim>
                                    <p:anim calcmode="lin" valueType="num">
                                      <p:cBhvr>
                                        <p:cTn id="56" dur="500" fill="hold"/>
                                        <p:tgtEl>
                                          <p:spTgt spid="19"/>
                                        </p:tgtEl>
                                        <p:attrNameLst>
                                          <p:attrName>ppt_h</p:attrName>
                                        </p:attrNameLst>
                                      </p:cBhvr>
                                      <p:tavLst>
                                        <p:tav tm="0">
                                          <p:val>
                                            <p:fltVal val="0"/>
                                          </p:val>
                                        </p:tav>
                                        <p:tav tm="100000">
                                          <p:val>
                                            <p:strVal val="#ppt_h"/>
                                          </p:val>
                                        </p:tav>
                                      </p:tavLst>
                                    </p:anim>
                                    <p:animEffect transition="in" filter="fade">
                                      <p:cBhvr>
                                        <p:cTn id="57" dur="500"/>
                                        <p:tgtEl>
                                          <p:spTgt spid="19"/>
                                        </p:tgtEl>
                                      </p:cBhvr>
                                    </p:animEffect>
                                  </p:childTnLst>
                                </p:cTn>
                              </p:par>
                              <p:par>
                                <p:cTn id="58" presetID="53" presetClass="entr" presetSubtype="16" fill="hold" grpId="0" nodeType="withEffect">
                                  <p:stCondLst>
                                    <p:cond delay="0"/>
                                  </p:stCondLst>
                                  <p:childTnLst>
                                    <p:set>
                                      <p:cBhvr>
                                        <p:cTn id="59" dur="1" fill="hold">
                                          <p:stCondLst>
                                            <p:cond delay="0"/>
                                          </p:stCondLst>
                                        </p:cTn>
                                        <p:tgtEl>
                                          <p:spTgt spid="36"/>
                                        </p:tgtEl>
                                        <p:attrNameLst>
                                          <p:attrName>style.visibility</p:attrName>
                                        </p:attrNameLst>
                                      </p:cBhvr>
                                      <p:to>
                                        <p:strVal val="visible"/>
                                      </p:to>
                                    </p:set>
                                    <p:anim calcmode="lin" valueType="num">
                                      <p:cBhvr>
                                        <p:cTn id="60" dur="500" fill="hold"/>
                                        <p:tgtEl>
                                          <p:spTgt spid="36"/>
                                        </p:tgtEl>
                                        <p:attrNameLst>
                                          <p:attrName>ppt_w</p:attrName>
                                        </p:attrNameLst>
                                      </p:cBhvr>
                                      <p:tavLst>
                                        <p:tav tm="0">
                                          <p:val>
                                            <p:fltVal val="0"/>
                                          </p:val>
                                        </p:tav>
                                        <p:tav tm="100000">
                                          <p:val>
                                            <p:strVal val="#ppt_w"/>
                                          </p:val>
                                        </p:tav>
                                      </p:tavLst>
                                    </p:anim>
                                    <p:anim calcmode="lin" valueType="num">
                                      <p:cBhvr>
                                        <p:cTn id="61" dur="500" fill="hold"/>
                                        <p:tgtEl>
                                          <p:spTgt spid="36"/>
                                        </p:tgtEl>
                                        <p:attrNameLst>
                                          <p:attrName>ppt_h</p:attrName>
                                        </p:attrNameLst>
                                      </p:cBhvr>
                                      <p:tavLst>
                                        <p:tav tm="0">
                                          <p:val>
                                            <p:fltVal val="0"/>
                                          </p:val>
                                        </p:tav>
                                        <p:tav tm="100000">
                                          <p:val>
                                            <p:strVal val="#ppt_h"/>
                                          </p:val>
                                        </p:tav>
                                      </p:tavLst>
                                    </p:anim>
                                    <p:animEffect transition="in" filter="fade">
                                      <p:cBhvr>
                                        <p:cTn id="62" dur="500"/>
                                        <p:tgtEl>
                                          <p:spTgt spid="36"/>
                                        </p:tgtEl>
                                      </p:cBhvr>
                                    </p:animEffect>
                                  </p:childTnLst>
                                </p:cTn>
                              </p:par>
                              <p:par>
                                <p:cTn id="63" presetID="2" presetClass="entr" presetSubtype="4" decel="100000" fill="hold" grpId="0" nodeType="withEffect">
                                  <p:stCondLst>
                                    <p:cond delay="0"/>
                                  </p:stCondLst>
                                  <p:childTnLst>
                                    <p:set>
                                      <p:cBhvr>
                                        <p:cTn id="64" dur="1" fill="hold">
                                          <p:stCondLst>
                                            <p:cond delay="0"/>
                                          </p:stCondLst>
                                        </p:cTn>
                                        <p:tgtEl>
                                          <p:spTgt spid="20"/>
                                        </p:tgtEl>
                                        <p:attrNameLst>
                                          <p:attrName>style.visibility</p:attrName>
                                        </p:attrNameLst>
                                      </p:cBhvr>
                                      <p:to>
                                        <p:strVal val="visible"/>
                                      </p:to>
                                    </p:set>
                                    <p:anim calcmode="lin" valueType="num">
                                      <p:cBhvr additive="base">
                                        <p:cTn id="65" dur="1000" fill="hold"/>
                                        <p:tgtEl>
                                          <p:spTgt spid="20"/>
                                        </p:tgtEl>
                                        <p:attrNameLst>
                                          <p:attrName>ppt_x</p:attrName>
                                        </p:attrNameLst>
                                      </p:cBhvr>
                                      <p:tavLst>
                                        <p:tav tm="0">
                                          <p:val>
                                            <p:strVal val="#ppt_x"/>
                                          </p:val>
                                        </p:tav>
                                        <p:tav tm="100000">
                                          <p:val>
                                            <p:strVal val="#ppt_x"/>
                                          </p:val>
                                        </p:tav>
                                      </p:tavLst>
                                    </p:anim>
                                    <p:anim calcmode="lin" valueType="num">
                                      <p:cBhvr additive="base">
                                        <p:cTn id="66" dur="1000" fill="hold"/>
                                        <p:tgtEl>
                                          <p:spTgt spid="20"/>
                                        </p:tgtEl>
                                        <p:attrNameLst>
                                          <p:attrName>ppt_y</p:attrName>
                                        </p:attrNameLst>
                                      </p:cBhvr>
                                      <p:tavLst>
                                        <p:tav tm="0">
                                          <p:val>
                                            <p:strVal val="1+#ppt_h/2"/>
                                          </p:val>
                                        </p:tav>
                                        <p:tav tm="100000">
                                          <p:val>
                                            <p:strVal val="#ppt_y"/>
                                          </p:val>
                                        </p:tav>
                                      </p:tavLst>
                                    </p:anim>
                                  </p:childTnLst>
                                </p:cTn>
                              </p:par>
                            </p:childTnLst>
                          </p:cTn>
                        </p:par>
                        <p:par>
                          <p:cTn id="67" fill="hold">
                            <p:stCondLst>
                              <p:cond delay="4000"/>
                            </p:stCondLst>
                            <p:childTnLst>
                              <p:par>
                                <p:cTn id="68" presetID="53" presetClass="entr" presetSubtype="16" fill="hold" grpId="0" nodeType="afterEffect">
                                  <p:stCondLst>
                                    <p:cond delay="0"/>
                                  </p:stCondLst>
                                  <p:childTnLst>
                                    <p:set>
                                      <p:cBhvr>
                                        <p:cTn id="69" dur="1" fill="hold">
                                          <p:stCondLst>
                                            <p:cond delay="0"/>
                                          </p:stCondLst>
                                        </p:cTn>
                                        <p:tgtEl>
                                          <p:spTgt spid="21"/>
                                        </p:tgtEl>
                                        <p:attrNameLst>
                                          <p:attrName>style.visibility</p:attrName>
                                        </p:attrNameLst>
                                      </p:cBhvr>
                                      <p:to>
                                        <p:strVal val="visible"/>
                                      </p:to>
                                    </p:set>
                                    <p:anim calcmode="lin" valueType="num">
                                      <p:cBhvr>
                                        <p:cTn id="70" dur="500" fill="hold"/>
                                        <p:tgtEl>
                                          <p:spTgt spid="21"/>
                                        </p:tgtEl>
                                        <p:attrNameLst>
                                          <p:attrName>ppt_w</p:attrName>
                                        </p:attrNameLst>
                                      </p:cBhvr>
                                      <p:tavLst>
                                        <p:tav tm="0">
                                          <p:val>
                                            <p:fltVal val="0"/>
                                          </p:val>
                                        </p:tav>
                                        <p:tav tm="100000">
                                          <p:val>
                                            <p:strVal val="#ppt_w"/>
                                          </p:val>
                                        </p:tav>
                                      </p:tavLst>
                                    </p:anim>
                                    <p:anim calcmode="lin" valueType="num">
                                      <p:cBhvr>
                                        <p:cTn id="71" dur="500" fill="hold"/>
                                        <p:tgtEl>
                                          <p:spTgt spid="21"/>
                                        </p:tgtEl>
                                        <p:attrNameLst>
                                          <p:attrName>ppt_h</p:attrName>
                                        </p:attrNameLst>
                                      </p:cBhvr>
                                      <p:tavLst>
                                        <p:tav tm="0">
                                          <p:val>
                                            <p:fltVal val="0"/>
                                          </p:val>
                                        </p:tav>
                                        <p:tav tm="100000">
                                          <p:val>
                                            <p:strVal val="#ppt_h"/>
                                          </p:val>
                                        </p:tav>
                                      </p:tavLst>
                                    </p:anim>
                                    <p:animEffect transition="in" filter="fade">
                                      <p:cBhvr>
                                        <p:cTn id="72" dur="500"/>
                                        <p:tgtEl>
                                          <p:spTgt spid="21"/>
                                        </p:tgtEl>
                                      </p:cBhvr>
                                    </p:animEffect>
                                  </p:childTnLst>
                                </p:cTn>
                              </p:par>
                            </p:childTnLst>
                          </p:cTn>
                        </p:par>
                        <p:par>
                          <p:cTn id="73" fill="hold">
                            <p:stCondLst>
                              <p:cond delay="4500"/>
                            </p:stCondLst>
                            <p:childTnLst>
                              <p:par>
                                <p:cTn id="74" presetID="22" presetClass="entr" presetSubtype="1" fill="hold" nodeType="afterEffect">
                                  <p:stCondLst>
                                    <p:cond delay="0"/>
                                  </p:stCondLst>
                                  <p:childTnLst>
                                    <p:set>
                                      <p:cBhvr>
                                        <p:cTn id="75" dur="1" fill="hold">
                                          <p:stCondLst>
                                            <p:cond delay="0"/>
                                          </p:stCondLst>
                                        </p:cTn>
                                        <p:tgtEl>
                                          <p:spTgt spid="33"/>
                                        </p:tgtEl>
                                        <p:attrNameLst>
                                          <p:attrName>style.visibility</p:attrName>
                                        </p:attrNameLst>
                                      </p:cBhvr>
                                      <p:to>
                                        <p:strVal val="visible"/>
                                      </p:to>
                                    </p:set>
                                    <p:animEffect transition="in" filter="wipe(up)">
                                      <p:cBhvr>
                                        <p:cTn id="76" dur="500"/>
                                        <p:tgtEl>
                                          <p:spTgt spid="33"/>
                                        </p:tgtEl>
                                      </p:cBhvr>
                                    </p:animEffect>
                                  </p:childTnLst>
                                </p:cTn>
                              </p:par>
                              <p:par>
                                <p:cTn id="77" presetID="53" presetClass="entr" presetSubtype="16" fill="hold" grpId="0" nodeType="withEffect">
                                  <p:stCondLst>
                                    <p:cond delay="0"/>
                                  </p:stCondLst>
                                  <p:childTnLst>
                                    <p:set>
                                      <p:cBhvr>
                                        <p:cTn id="78" dur="1" fill="hold">
                                          <p:stCondLst>
                                            <p:cond delay="0"/>
                                          </p:stCondLst>
                                        </p:cTn>
                                        <p:tgtEl>
                                          <p:spTgt spid="25"/>
                                        </p:tgtEl>
                                        <p:attrNameLst>
                                          <p:attrName>style.visibility</p:attrName>
                                        </p:attrNameLst>
                                      </p:cBhvr>
                                      <p:to>
                                        <p:strVal val="visible"/>
                                      </p:to>
                                    </p:set>
                                    <p:anim calcmode="lin" valueType="num">
                                      <p:cBhvr>
                                        <p:cTn id="79" dur="500" fill="hold"/>
                                        <p:tgtEl>
                                          <p:spTgt spid="25"/>
                                        </p:tgtEl>
                                        <p:attrNameLst>
                                          <p:attrName>ppt_w</p:attrName>
                                        </p:attrNameLst>
                                      </p:cBhvr>
                                      <p:tavLst>
                                        <p:tav tm="0">
                                          <p:val>
                                            <p:fltVal val="0"/>
                                          </p:val>
                                        </p:tav>
                                        <p:tav tm="100000">
                                          <p:val>
                                            <p:strVal val="#ppt_w"/>
                                          </p:val>
                                        </p:tav>
                                      </p:tavLst>
                                    </p:anim>
                                    <p:anim calcmode="lin" valueType="num">
                                      <p:cBhvr>
                                        <p:cTn id="80" dur="500" fill="hold"/>
                                        <p:tgtEl>
                                          <p:spTgt spid="25"/>
                                        </p:tgtEl>
                                        <p:attrNameLst>
                                          <p:attrName>ppt_h</p:attrName>
                                        </p:attrNameLst>
                                      </p:cBhvr>
                                      <p:tavLst>
                                        <p:tav tm="0">
                                          <p:val>
                                            <p:fltVal val="0"/>
                                          </p:val>
                                        </p:tav>
                                        <p:tav tm="100000">
                                          <p:val>
                                            <p:strVal val="#ppt_h"/>
                                          </p:val>
                                        </p:tav>
                                      </p:tavLst>
                                    </p:anim>
                                    <p:animEffect transition="in" filter="fade">
                                      <p:cBhvr>
                                        <p:cTn id="81" dur="500"/>
                                        <p:tgtEl>
                                          <p:spTgt spid="25"/>
                                        </p:tgtEl>
                                      </p:cBhvr>
                                    </p:animEffect>
                                  </p:childTnLst>
                                </p:cTn>
                              </p:par>
                              <p:par>
                                <p:cTn id="82" presetID="53" presetClass="entr" presetSubtype="16" fill="hold" grpId="0" nodeType="withEffect">
                                  <p:stCondLst>
                                    <p:cond delay="0"/>
                                  </p:stCondLst>
                                  <p:childTnLst>
                                    <p:set>
                                      <p:cBhvr>
                                        <p:cTn id="83" dur="1" fill="hold">
                                          <p:stCondLst>
                                            <p:cond delay="0"/>
                                          </p:stCondLst>
                                        </p:cTn>
                                        <p:tgtEl>
                                          <p:spTgt spid="35"/>
                                        </p:tgtEl>
                                        <p:attrNameLst>
                                          <p:attrName>style.visibility</p:attrName>
                                        </p:attrNameLst>
                                      </p:cBhvr>
                                      <p:to>
                                        <p:strVal val="visible"/>
                                      </p:to>
                                    </p:set>
                                    <p:anim calcmode="lin" valueType="num">
                                      <p:cBhvr>
                                        <p:cTn id="84" dur="500" fill="hold"/>
                                        <p:tgtEl>
                                          <p:spTgt spid="35"/>
                                        </p:tgtEl>
                                        <p:attrNameLst>
                                          <p:attrName>ppt_w</p:attrName>
                                        </p:attrNameLst>
                                      </p:cBhvr>
                                      <p:tavLst>
                                        <p:tav tm="0">
                                          <p:val>
                                            <p:fltVal val="0"/>
                                          </p:val>
                                        </p:tav>
                                        <p:tav tm="100000">
                                          <p:val>
                                            <p:strVal val="#ppt_w"/>
                                          </p:val>
                                        </p:tav>
                                      </p:tavLst>
                                    </p:anim>
                                    <p:anim calcmode="lin" valueType="num">
                                      <p:cBhvr>
                                        <p:cTn id="85" dur="500" fill="hold"/>
                                        <p:tgtEl>
                                          <p:spTgt spid="35"/>
                                        </p:tgtEl>
                                        <p:attrNameLst>
                                          <p:attrName>ppt_h</p:attrName>
                                        </p:attrNameLst>
                                      </p:cBhvr>
                                      <p:tavLst>
                                        <p:tav tm="0">
                                          <p:val>
                                            <p:fltVal val="0"/>
                                          </p:val>
                                        </p:tav>
                                        <p:tav tm="100000">
                                          <p:val>
                                            <p:strVal val="#ppt_h"/>
                                          </p:val>
                                        </p:tav>
                                      </p:tavLst>
                                    </p:anim>
                                    <p:animEffect transition="in" filter="fade">
                                      <p:cBhvr>
                                        <p:cTn id="86" dur="500"/>
                                        <p:tgtEl>
                                          <p:spTgt spid="35"/>
                                        </p:tgtEl>
                                      </p:cBhvr>
                                    </p:animEffect>
                                  </p:childTnLst>
                                </p:cTn>
                              </p:par>
                              <p:par>
                                <p:cTn id="87" presetID="2" presetClass="entr" presetSubtype="4" decel="100000" fill="hold" grpId="0" nodeType="withEffect">
                                  <p:stCondLst>
                                    <p:cond delay="0"/>
                                  </p:stCondLst>
                                  <p:childTnLst>
                                    <p:set>
                                      <p:cBhvr>
                                        <p:cTn id="88" dur="1" fill="hold">
                                          <p:stCondLst>
                                            <p:cond delay="0"/>
                                          </p:stCondLst>
                                        </p:cTn>
                                        <p:tgtEl>
                                          <p:spTgt spid="26"/>
                                        </p:tgtEl>
                                        <p:attrNameLst>
                                          <p:attrName>style.visibility</p:attrName>
                                        </p:attrNameLst>
                                      </p:cBhvr>
                                      <p:to>
                                        <p:strVal val="visible"/>
                                      </p:to>
                                    </p:set>
                                    <p:anim calcmode="lin" valueType="num">
                                      <p:cBhvr additive="base">
                                        <p:cTn id="89" dur="1000" fill="hold"/>
                                        <p:tgtEl>
                                          <p:spTgt spid="26"/>
                                        </p:tgtEl>
                                        <p:attrNameLst>
                                          <p:attrName>ppt_x</p:attrName>
                                        </p:attrNameLst>
                                      </p:cBhvr>
                                      <p:tavLst>
                                        <p:tav tm="0">
                                          <p:val>
                                            <p:strVal val="#ppt_x"/>
                                          </p:val>
                                        </p:tav>
                                        <p:tav tm="100000">
                                          <p:val>
                                            <p:strVal val="#ppt_x"/>
                                          </p:val>
                                        </p:tav>
                                      </p:tavLst>
                                    </p:anim>
                                    <p:anim calcmode="lin" valueType="num">
                                      <p:cBhvr additive="base">
                                        <p:cTn id="90" dur="1000" fill="hold"/>
                                        <p:tgtEl>
                                          <p:spTgt spid="26"/>
                                        </p:tgtEl>
                                        <p:attrNameLst>
                                          <p:attrName>ppt_y</p:attrName>
                                        </p:attrNameLst>
                                      </p:cBhvr>
                                      <p:tavLst>
                                        <p:tav tm="0">
                                          <p:val>
                                            <p:strVal val="1+#ppt_h/2"/>
                                          </p:val>
                                        </p:tav>
                                        <p:tav tm="100000">
                                          <p:val>
                                            <p:strVal val="#ppt_y"/>
                                          </p:val>
                                        </p:tav>
                                      </p:tavLst>
                                    </p:anim>
                                  </p:childTnLst>
                                </p:cTn>
                              </p:par>
                            </p:childTnLst>
                          </p:cTn>
                        </p:par>
                        <p:par>
                          <p:cTn id="91" fill="hold">
                            <p:stCondLst>
                              <p:cond delay="5500"/>
                            </p:stCondLst>
                            <p:childTnLst>
                              <p:par>
                                <p:cTn id="92" presetID="53" presetClass="entr" presetSubtype="16" fill="hold" grpId="0" nodeType="afterEffect">
                                  <p:stCondLst>
                                    <p:cond delay="0"/>
                                  </p:stCondLst>
                                  <p:childTnLst>
                                    <p:set>
                                      <p:cBhvr>
                                        <p:cTn id="93" dur="1" fill="hold">
                                          <p:stCondLst>
                                            <p:cond delay="0"/>
                                          </p:stCondLst>
                                        </p:cTn>
                                        <p:tgtEl>
                                          <p:spTgt spid="34"/>
                                        </p:tgtEl>
                                        <p:attrNameLst>
                                          <p:attrName>style.visibility</p:attrName>
                                        </p:attrNameLst>
                                      </p:cBhvr>
                                      <p:to>
                                        <p:strVal val="visible"/>
                                      </p:to>
                                    </p:set>
                                    <p:anim calcmode="lin" valueType="num">
                                      <p:cBhvr>
                                        <p:cTn id="94" dur="500" fill="hold"/>
                                        <p:tgtEl>
                                          <p:spTgt spid="34"/>
                                        </p:tgtEl>
                                        <p:attrNameLst>
                                          <p:attrName>ppt_w</p:attrName>
                                        </p:attrNameLst>
                                      </p:cBhvr>
                                      <p:tavLst>
                                        <p:tav tm="0">
                                          <p:val>
                                            <p:fltVal val="0"/>
                                          </p:val>
                                        </p:tav>
                                        <p:tav tm="100000">
                                          <p:val>
                                            <p:strVal val="#ppt_w"/>
                                          </p:val>
                                        </p:tav>
                                      </p:tavLst>
                                    </p:anim>
                                    <p:anim calcmode="lin" valueType="num">
                                      <p:cBhvr>
                                        <p:cTn id="95" dur="500" fill="hold"/>
                                        <p:tgtEl>
                                          <p:spTgt spid="34"/>
                                        </p:tgtEl>
                                        <p:attrNameLst>
                                          <p:attrName>ppt_h</p:attrName>
                                        </p:attrNameLst>
                                      </p:cBhvr>
                                      <p:tavLst>
                                        <p:tav tm="0">
                                          <p:val>
                                            <p:fltVal val="0"/>
                                          </p:val>
                                        </p:tav>
                                        <p:tav tm="100000">
                                          <p:val>
                                            <p:strVal val="#ppt_h"/>
                                          </p:val>
                                        </p:tav>
                                      </p:tavLst>
                                    </p:anim>
                                    <p:animEffect transition="in" filter="fade">
                                      <p:cBhvr>
                                        <p:cTn id="96"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p:bldP spid="15" grpId="0" animBg="1"/>
      <p:bldP spid="16" grpId="0" animBg="1"/>
      <p:bldP spid="17" grpId="0"/>
      <p:bldP spid="19" grpId="0" animBg="1"/>
      <p:bldP spid="20" grpId="0" animBg="1"/>
      <p:bldP spid="21" grpId="0"/>
      <p:bldP spid="25" grpId="0" animBg="1"/>
      <p:bldP spid="26" grpId="0" animBg="1"/>
      <p:bldP spid="34" grpId="0"/>
      <p:bldP spid="35" grpId="0" animBg="1"/>
      <p:bldP spid="36" grpId="0" animBg="1"/>
      <p:bldP spid="41"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蓝色大气简约商业计划书PPT模板"/>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vgtteq1m">
      <a:majorFont>
        <a:latin typeface="字魂105号-简雅黑"/>
        <a:ea typeface="字魂105号-简雅黑"/>
        <a:cs typeface=""/>
      </a:majorFont>
      <a:minorFont>
        <a:latin typeface="字魂105号-简雅黑"/>
        <a:ea typeface="字魂105号-简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TotalTime>
  <Words>474</Words>
  <Application>Microsoft Office PowerPoint</Application>
  <PresentationFormat>宽屏</PresentationFormat>
  <Paragraphs>74</Paragraphs>
  <Slides>6</Slides>
  <Notes>6</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6</vt:i4>
      </vt:variant>
    </vt:vector>
  </HeadingPairs>
  <TitlesOfParts>
    <vt:vector size="16" baseType="lpstr">
      <vt:lpstr>宋体</vt:lpstr>
      <vt:lpstr>微软雅黑</vt:lpstr>
      <vt:lpstr>字魂105号-简雅黑</vt:lpstr>
      <vt:lpstr>字魂152号-机甲超级黑</vt:lpstr>
      <vt:lpstr>Arial</vt:lpstr>
      <vt:lpstr>Calibri</vt:lpstr>
      <vt:lpstr>Calibri Light</vt:lpstr>
      <vt:lpstr>Wingdings</vt:lpstr>
      <vt:lpstr>Office 主题</vt:lpstr>
      <vt:lpstr>自定义设计方案</vt:lpstr>
      <vt:lpstr>PowerPoint 演示文稿</vt:lpstr>
      <vt:lpstr>PowerPoint 演示文稿</vt:lpstr>
      <vt:lpstr>PowerPoint 演示文稿</vt:lpstr>
      <vt:lpstr>PowerPoint 演示文稿</vt:lpstr>
      <vt:lpstr>PowerPoint 演示文稿</vt:lpstr>
      <vt:lpstr>PowerPoint 演示文稿</vt:lpstr>
    </vt:vector>
  </TitlesOfParts>
  <Company>http://www.ypppt.com/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蓝色大气简约商业计划书PPT模板</dc:title>
  <dc:creator>优品PPT</dc:creator>
  <cp:keywords>http:/www.ypppt.com</cp:keywords>
  <dc:description>http://www.ypppt.com/</dc:description>
  <cp:lastModifiedBy>刘庆军</cp:lastModifiedBy>
  <cp:revision>174</cp:revision>
  <dcterms:created xsi:type="dcterms:W3CDTF">2017-02-19T15:11:46Z</dcterms:created>
  <dcterms:modified xsi:type="dcterms:W3CDTF">2021-11-15T03:22:05Z</dcterms:modified>
</cp:coreProperties>
</file>